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  <p:sldMasterId id="2147483671" r:id="rId2"/>
  </p:sldMasterIdLst>
  <p:notesMasterIdLst>
    <p:notesMasterId r:id="rId49"/>
  </p:notesMasterIdLst>
  <p:sldIdLst>
    <p:sldId id="375" r:id="rId3"/>
    <p:sldId id="282" r:id="rId4"/>
    <p:sldId id="376" r:id="rId5"/>
    <p:sldId id="339" r:id="rId6"/>
    <p:sldId id="345" r:id="rId7"/>
    <p:sldId id="346" r:id="rId8"/>
    <p:sldId id="348" r:id="rId9"/>
    <p:sldId id="349" r:id="rId10"/>
    <p:sldId id="347" r:id="rId11"/>
    <p:sldId id="351" r:id="rId12"/>
    <p:sldId id="352" r:id="rId13"/>
    <p:sldId id="356" r:id="rId14"/>
    <p:sldId id="355" r:id="rId15"/>
    <p:sldId id="353" r:id="rId16"/>
    <p:sldId id="354" r:id="rId17"/>
    <p:sldId id="359" r:id="rId18"/>
    <p:sldId id="358" r:id="rId19"/>
    <p:sldId id="307" r:id="rId20"/>
    <p:sldId id="308" r:id="rId21"/>
    <p:sldId id="312" r:id="rId22"/>
    <p:sldId id="311" r:id="rId23"/>
    <p:sldId id="360" r:id="rId24"/>
    <p:sldId id="285" r:id="rId25"/>
    <p:sldId id="361" r:id="rId26"/>
    <p:sldId id="362" r:id="rId27"/>
    <p:sldId id="364" r:id="rId28"/>
    <p:sldId id="316" r:id="rId29"/>
    <p:sldId id="365" r:id="rId30"/>
    <p:sldId id="366" r:id="rId31"/>
    <p:sldId id="367" r:id="rId32"/>
    <p:sldId id="374" r:id="rId33"/>
    <p:sldId id="326" r:id="rId34"/>
    <p:sldId id="377" r:id="rId35"/>
    <p:sldId id="302" r:id="rId36"/>
    <p:sldId id="368" r:id="rId37"/>
    <p:sldId id="373" r:id="rId38"/>
    <p:sldId id="337" r:id="rId39"/>
    <p:sldId id="338" r:id="rId40"/>
    <p:sldId id="372" r:id="rId41"/>
    <p:sldId id="369" r:id="rId42"/>
    <p:sldId id="370" r:id="rId43"/>
    <p:sldId id="279" r:id="rId44"/>
    <p:sldId id="292" r:id="rId45"/>
    <p:sldId id="306" r:id="rId46"/>
    <p:sldId id="319" r:id="rId47"/>
    <p:sldId id="320" r:id="rId4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4A05F5"/>
    <a:srgbClr val="ED0DBD"/>
    <a:srgbClr val="F8F802"/>
    <a:srgbClr val="00FA71"/>
    <a:srgbClr val="0066FF"/>
    <a:srgbClr val="FFFF99"/>
    <a:srgbClr val="5DD5FF"/>
    <a:srgbClr val="66FFFF"/>
    <a:srgbClr val="26D0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46" autoAdjust="0"/>
    <p:restoredTop sz="94564" autoAdjust="0"/>
  </p:normalViewPr>
  <p:slideViewPr>
    <p:cSldViewPr>
      <p:cViewPr>
        <p:scale>
          <a:sx n="70" d="100"/>
          <a:sy n="70" d="100"/>
        </p:scale>
        <p:origin x="-1248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4" Type="http://schemas.openxmlformats.org/officeDocument/2006/relationships/image" Target="../media/image5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NULL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9EF64FA-0B30-4A93-8F79-7A204EB81002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B2DE4E3-8639-42CC-A2A0-8AA433AC0C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900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1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98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1" y="4051301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E53CE9-C8C6-4A6C-AD6B-01979DBCD8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517EF-BAFE-45DD-A3E1-7C4ADC407D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49" y="152400"/>
            <a:ext cx="1924051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1" y="152400"/>
            <a:ext cx="5619751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C1E98-0210-49FB-9217-B2D74E69C8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E719F-E677-4144-A286-8869C76B92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03D60-9170-42B2-91F6-4F7001ED4A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DBE17-A5F2-470B-97D3-57FF221633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7F7E4-3741-48C2-993E-8F5C68A638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246AD-E02A-47CE-BDA2-A5BB2DD0FC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B11E4E-3595-43ED-8697-374E7B5B7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718B9-81E7-4A9A-9765-B001A287D8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BBADE-F087-4877-966E-074FFCF5C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1045C-B5DA-4242-9D97-60719B939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E6D69-2324-41C2-84D8-5604E72E52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67922-CC85-4FCC-937D-EBF2868F0B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714C8-FBBB-4368-8B6A-922F56F7A3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A5185-C572-45C5-84F6-C31CCA3B74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9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69985-4D62-4A85-9AB3-D370D010C2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1457D8-9B23-4924-947F-67E61E9CB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7543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762000" y="1524000"/>
            <a:ext cx="75438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9754B-23F7-4131-ABCA-10F79D893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ED57F-B86A-4C64-A8DD-C11420CAD2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1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1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5AB31-92AF-42F5-81F8-C1482D7CA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40EF9-3E30-40FB-82D3-CB4684786F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F8BD6-29D2-45CE-8F1D-F5E4D86037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63A33-9A74-4F18-ACDD-F02141FFCD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F7975-BD12-4213-9B47-60DA89B5C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7E7249-4DA8-4712-83C9-B1316CC7B7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Freeform 2"/>
          <p:cNvSpPr>
            <a:spLocks/>
          </p:cNvSpPr>
          <p:nvPr/>
        </p:nvSpPr>
        <p:spPr bwMode="auto">
          <a:xfrm rot="18427436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87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6A40A5C0-32FA-4427-8BCE-F0AE3B2BA6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8792" name="Freeform 8"/>
          <p:cNvSpPr>
            <a:spLocks/>
          </p:cNvSpPr>
          <p:nvPr/>
        </p:nvSpPr>
        <p:spPr bwMode="auto">
          <a:xfrm rot="18427436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8793" name="Freeform 9"/>
          <p:cNvSpPr>
            <a:spLocks/>
          </p:cNvSpPr>
          <p:nvPr/>
        </p:nvSpPr>
        <p:spPr bwMode="auto">
          <a:xfrm rot="18427436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130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1879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79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79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79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79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80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80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80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80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5156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5157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18806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8807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8808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118809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8810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8811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5161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18813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8814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8815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8816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8817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8818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8819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8820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5131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18822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823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5132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5133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18826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5136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18828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8829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62" y="318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8830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72" y="168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8831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8832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11" y="883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8833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792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8834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8835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61" y="128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118836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3" r:id="rId1"/>
    <p:sldLayoutId id="2147484168" r:id="rId2"/>
    <p:sldLayoutId id="2147484167" r:id="rId3"/>
    <p:sldLayoutId id="2147484166" r:id="rId4"/>
    <p:sldLayoutId id="2147484165" r:id="rId5"/>
    <p:sldLayoutId id="2147484164" r:id="rId6"/>
    <p:sldLayoutId id="2147484163" r:id="rId7"/>
    <p:sldLayoutId id="2147484162" r:id="rId8"/>
    <p:sldLayoutId id="2147484161" r:id="rId9"/>
    <p:sldLayoutId id="2147484160" r:id="rId10"/>
    <p:sldLayoutId id="21474841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519325F2-4618-4FA8-A56F-970611ABA2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2" r:id="rId1"/>
    <p:sldLayoutId id="2147484181" r:id="rId2"/>
    <p:sldLayoutId id="2147484180" r:id="rId3"/>
    <p:sldLayoutId id="2147484179" r:id="rId4"/>
    <p:sldLayoutId id="2147484178" r:id="rId5"/>
    <p:sldLayoutId id="2147484177" r:id="rId6"/>
    <p:sldLayoutId id="2147484176" r:id="rId7"/>
    <p:sldLayoutId id="2147484175" r:id="rId8"/>
    <p:sldLayoutId id="2147484174" r:id="rId9"/>
    <p:sldLayoutId id="2147484173" r:id="rId10"/>
    <p:sldLayoutId id="2147484172" r:id="rId11"/>
    <p:sldLayoutId id="2147484171" r:id="rId12"/>
    <p:sldLayoutId id="2147484170" r:id="rId13"/>
    <p:sldLayoutId id="2147484169" r:id="rId14"/>
    <p:sldLayoutId id="2147484188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7" Type="http://schemas.openxmlformats.org/officeDocument/2006/relationships/image" Target="../media/image37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gif"/><Relationship Id="rId4" Type="http://schemas.openxmlformats.org/officeDocument/2006/relationships/image" Target="../media/image3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image" Target="../media/image44.wmf"/><Relationship Id="rId12" Type="http://schemas.openxmlformats.org/officeDocument/2006/relationships/image" Target="../media/image48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46.wmf"/><Relationship Id="rId5" Type="http://schemas.openxmlformats.org/officeDocument/2006/relationships/oleObject" Target="../embeddings/oleObject3.bin"/><Relationship Id="rId15" Type="http://schemas.openxmlformats.org/officeDocument/2006/relationships/image" Target="../media/image49.jpeg"/><Relationship Id="rId10" Type="http://schemas.openxmlformats.org/officeDocument/2006/relationships/oleObject" Target="../embeddings/oleObject6.bin"/><Relationship Id="rId4" Type="http://schemas.openxmlformats.org/officeDocument/2006/relationships/image" Target="../media/image43.wmf"/><Relationship Id="rId9" Type="http://schemas.openxmlformats.org/officeDocument/2006/relationships/image" Target="../media/image45.wmf"/><Relationship Id="rId14" Type="http://schemas.openxmlformats.org/officeDocument/2006/relationships/image" Target="../media/image47.w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57.gif"/><Relationship Id="rId7" Type="http://schemas.openxmlformats.org/officeDocument/2006/relationships/image" Target="../media/image5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56.wmf"/><Relationship Id="rId5" Type="http://schemas.openxmlformats.org/officeDocument/2006/relationships/image" Target="../media/image53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5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gi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69.wmf"/><Relationship Id="rId4" Type="http://schemas.openxmlformats.org/officeDocument/2006/relationships/oleObject" Target="../embeddings/oleObject13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2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71.w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sc.uriit.ru/dlrstore/47802304-57bc-4fdb-ae78-d1c481245954/7_189.swf" TargetMode="External"/><Relationship Id="rId2" Type="http://schemas.openxmlformats.org/officeDocument/2006/relationships/hyperlink" Target="http://mymark.narod.ru/kab/ssosud.jpg" TargetMode="Externa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www.ilovepetersburg.ru/content/petergof-petrodvorets-fontany-fotogalereya-4-mb" TargetMode="External"/><Relationship Id="rId4" Type="http://schemas.openxmlformats.org/officeDocument/2006/relationships/hyperlink" Target="http://www.spb-guide.ru/foto_8633.htm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-collection.edu.ru/catalog/res/59b11a0d-7bf6-482d-b767-89649b68782f/?interface=pupil&amp;class=49&amp;subject=30" TargetMode="External"/><Relationship Id="rId2" Type="http://schemas.openxmlformats.org/officeDocument/2006/relationships/hyperlink" Target="http://school-collection.edu.ru/catalog/res/85292ef2-631e-4ebf-8469-a838920777da/?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school-collection.edu.ru/catalog/res/ad6bcf58-1e60-fc0c-2b2f-ce7d1b009505/?" TargetMode="External"/><Relationship Id="rId5" Type="http://schemas.openxmlformats.org/officeDocument/2006/relationships/hyperlink" Target="http://school-collection.edu.ru/catalog/res/172203a3-f7bf-4670-85cd-a4c37739528a/?" TargetMode="External"/><Relationship Id="rId4" Type="http://schemas.openxmlformats.org/officeDocument/2006/relationships/hyperlink" Target="http://school-collection.edu.ru/catalog/res/f1ce3215-0914-4c91-af8e-91e11f41f04b/?%2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54" name="Text Box 10"/>
          <p:cNvSpPr txBox="1">
            <a:spLocks noChangeArrowheads="1"/>
          </p:cNvSpPr>
          <p:nvPr/>
        </p:nvSpPr>
        <p:spPr bwMode="auto">
          <a:xfrm>
            <a:off x="2483768" y="0"/>
            <a:ext cx="38147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Цели урока:</a:t>
            </a:r>
          </a:p>
        </p:txBody>
      </p:sp>
      <p:sp>
        <p:nvSpPr>
          <p:cNvPr id="159756" name="Rectangle 12"/>
          <p:cNvSpPr>
            <a:spLocks noChangeArrowheads="1"/>
          </p:cNvSpPr>
          <p:nvPr/>
        </p:nvSpPr>
        <p:spPr bwMode="auto">
          <a:xfrm>
            <a:off x="323528" y="937952"/>
            <a:ext cx="835216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n-US" sz="28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образовательная</a:t>
            </a:r>
            <a:r>
              <a: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:</a:t>
            </a:r>
            <a:r>
              <a:rPr lang="ru-RU" sz="2400" dirty="0" smtClean="0"/>
              <a:t>Познакомить учащихся с понятием механическая работа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400" dirty="0" smtClean="0"/>
              <a:t>Познакомить учащихся с ролью работы в жизни человека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400" dirty="0" smtClean="0"/>
              <a:t>Познакомить учащихся с формулами расчета механической работы.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400" dirty="0" smtClean="0"/>
              <a:t>Дать определение единиц измерения механической работы.</a:t>
            </a:r>
            <a:endParaRPr lang="ru-RU" sz="28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Clr>
                <a:srgbClr val="33CCFF"/>
              </a:buClr>
              <a:buFont typeface="Wingdings" pitchFamily="2" charset="2"/>
              <a:buChar char="Ø"/>
              <a:tabLst>
                <a:tab pos="457200" algn="l"/>
              </a:tabLst>
              <a:defRPr/>
            </a:pPr>
            <a:r>
              <a:rPr lang="en-US" sz="28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развивающая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en-US" sz="28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dirty="0" err="1"/>
              <a:t>учащиеся</a:t>
            </a:r>
            <a:r>
              <a:rPr lang="en-US" sz="2400" dirty="0"/>
              <a:t>  </a:t>
            </a:r>
            <a:r>
              <a:rPr lang="en-US" sz="2400" dirty="0" err="1"/>
              <a:t>развивают</a:t>
            </a:r>
            <a:r>
              <a:rPr lang="en-US" sz="2400" dirty="0"/>
              <a:t> </a:t>
            </a:r>
            <a:r>
              <a:rPr lang="en-US" sz="2400" dirty="0" err="1"/>
              <a:t>свою</a:t>
            </a:r>
            <a:r>
              <a:rPr lang="en-US" sz="2400" dirty="0"/>
              <a:t> </a:t>
            </a:r>
            <a:r>
              <a:rPr lang="en-US" sz="2400" dirty="0" err="1"/>
              <a:t>речь</a:t>
            </a:r>
            <a:r>
              <a:rPr lang="en-US" sz="2400" dirty="0"/>
              <a:t>, </a:t>
            </a:r>
            <a:r>
              <a:rPr lang="en-US" sz="2400" dirty="0" err="1"/>
              <a:t>умение</a:t>
            </a:r>
            <a:r>
              <a:rPr lang="en-US" sz="2400" dirty="0"/>
              <a:t> </a:t>
            </a:r>
            <a:r>
              <a:rPr lang="en-US" sz="2400" dirty="0" err="1"/>
              <a:t>самостоятельно</a:t>
            </a:r>
            <a:r>
              <a:rPr lang="en-US" sz="2400" dirty="0"/>
              <a:t> </a:t>
            </a:r>
            <a:r>
              <a:rPr lang="en-US" sz="2400" dirty="0" err="1"/>
              <a:t>строить</a:t>
            </a:r>
            <a:r>
              <a:rPr lang="en-US" sz="2400" dirty="0"/>
              <a:t> </a:t>
            </a:r>
            <a:r>
              <a:rPr lang="en-US" sz="2400" dirty="0" err="1"/>
              <a:t>гипотезы</a:t>
            </a:r>
            <a:r>
              <a:rPr lang="en-US" sz="2400" dirty="0"/>
              <a:t>, </a:t>
            </a:r>
            <a:r>
              <a:rPr lang="en-US" sz="2400" dirty="0" err="1"/>
              <a:t>делать</a:t>
            </a:r>
            <a:r>
              <a:rPr lang="en-US" sz="2400" dirty="0"/>
              <a:t> </a:t>
            </a:r>
            <a:r>
              <a:rPr lang="en-US" sz="2400" dirty="0" err="1"/>
              <a:t>выводы</a:t>
            </a:r>
            <a:r>
              <a:rPr lang="en-US" sz="2400" dirty="0"/>
              <a:t>.</a:t>
            </a:r>
            <a:endParaRPr lang="ru-RU" sz="2800" dirty="0"/>
          </a:p>
          <a:p>
            <a:pPr algn="l">
              <a:buClr>
                <a:srgbClr val="33CCFF"/>
              </a:buClr>
              <a:buFont typeface="Wingdings" pitchFamily="2" charset="2"/>
              <a:buChar char="Ø"/>
              <a:tabLst>
                <a:tab pos="457200" algn="l"/>
              </a:tabLst>
              <a:defRPr/>
            </a:pPr>
            <a:r>
              <a:rPr lang="en-US" sz="28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воспитательная</a:t>
            </a:r>
            <a:r>
              <a:rPr lang="en-US" sz="2800" b="1" dirty="0">
                <a:solidFill>
                  <a:srgbClr val="0000CC"/>
                </a:solidFill>
              </a:rPr>
              <a:t>:</a:t>
            </a:r>
            <a:r>
              <a:rPr lang="en-US" sz="2800" dirty="0">
                <a:solidFill>
                  <a:srgbClr val="0000CC"/>
                </a:solidFill>
              </a:rPr>
              <a:t> </a:t>
            </a:r>
            <a:r>
              <a:rPr lang="en-US" sz="2400" dirty="0" err="1"/>
              <a:t>учащиеся</a:t>
            </a:r>
            <a:r>
              <a:rPr lang="en-US" sz="2400" dirty="0"/>
              <a:t>  </a:t>
            </a:r>
            <a:r>
              <a:rPr lang="en-US" sz="2400" dirty="0" err="1"/>
              <a:t>формируют</a:t>
            </a:r>
            <a:r>
              <a:rPr lang="en-US" sz="2400" dirty="0"/>
              <a:t> </a:t>
            </a:r>
            <a:r>
              <a:rPr lang="en-US" sz="2400" dirty="0" err="1"/>
              <a:t>свои</a:t>
            </a:r>
            <a:r>
              <a:rPr lang="en-US" sz="2400" dirty="0"/>
              <a:t> </a:t>
            </a:r>
            <a:r>
              <a:rPr lang="en-US" sz="2400" dirty="0" err="1"/>
              <a:t>коммуникативные</a:t>
            </a:r>
            <a:r>
              <a:rPr lang="en-US" sz="2400" dirty="0"/>
              <a:t> </a:t>
            </a:r>
            <a:r>
              <a:rPr lang="en-US" sz="2400" dirty="0" err="1"/>
              <a:t>умения</a:t>
            </a:r>
            <a:r>
              <a:rPr lang="en-US" sz="2400" dirty="0"/>
              <a:t> в </a:t>
            </a:r>
            <a:r>
              <a:rPr lang="en-US" sz="2400" dirty="0" err="1"/>
              <a:t>процессе</a:t>
            </a:r>
            <a:r>
              <a:rPr lang="en-US" sz="2400" dirty="0"/>
              <a:t> </a:t>
            </a:r>
            <a:r>
              <a:rPr lang="en-US" sz="2400" dirty="0" err="1"/>
              <a:t>парной</a:t>
            </a:r>
            <a:r>
              <a:rPr lang="en-US" sz="2400" dirty="0"/>
              <a:t>, </a:t>
            </a:r>
            <a:r>
              <a:rPr lang="en-US" sz="2400" dirty="0" err="1"/>
              <a:t>коллективной</a:t>
            </a:r>
            <a:r>
              <a:rPr lang="en-US" sz="2400" dirty="0"/>
              <a:t> </a:t>
            </a:r>
            <a:r>
              <a:rPr lang="en-US" sz="2400" dirty="0" err="1"/>
              <a:t>работы</a:t>
            </a:r>
            <a:r>
              <a:rPr lang="en-US" sz="2400" dirty="0"/>
              <a:t>. </a:t>
            </a:r>
            <a:endParaRPr lang="en-US" sz="2800" dirty="0"/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 descr="i0577rp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692696"/>
            <a:ext cx="131127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2915816" y="3068960"/>
            <a:ext cx="60483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Bookman Old Style" pitchFamily="18" charset="0"/>
              </a:rPr>
              <a:t>Автомобиль движется по </a:t>
            </a:r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дороге </a:t>
            </a:r>
            <a:r>
              <a:rPr lang="ru-RU" sz="2000" b="1" dirty="0">
                <a:solidFill>
                  <a:schemeClr val="bg1"/>
                </a:solidFill>
                <a:latin typeface="Bookman Old Style" pitchFamily="18" charset="0"/>
              </a:rPr>
              <a:t>благодаря работающему двигателю. </a:t>
            </a: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323528" y="620688"/>
            <a:ext cx="6553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000" b="1" dirty="0">
                <a:solidFill>
                  <a:schemeClr val="bg1"/>
                </a:solidFill>
                <a:latin typeface="Bookman Old Style" pitchFamily="18" charset="0"/>
              </a:rPr>
              <a:t>Грузчики поднимают багаж на определённую высоту, используя силу своих мускулов.</a:t>
            </a:r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2627784" y="4581128"/>
            <a:ext cx="6048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Листик </a:t>
            </a:r>
            <a:r>
              <a:rPr lang="ru-RU" sz="2000" b="1" dirty="0">
                <a:solidFill>
                  <a:schemeClr val="bg1"/>
                </a:solidFill>
                <a:latin typeface="Bookman Old Style" pitchFamily="18" charset="0"/>
              </a:rPr>
              <a:t>под действием силы тяжести падает на поверхность Земли.</a:t>
            </a:r>
          </a:p>
        </p:txBody>
      </p:sp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323528" y="5949280"/>
            <a:ext cx="77552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  <a:t>Во всех этих примерах совершается механическая работа.</a:t>
            </a:r>
          </a:p>
        </p:txBody>
      </p:sp>
      <p:pic>
        <p:nvPicPr>
          <p:cNvPr id="125954" name="Picture 2" descr="http://im3-tub-ru.yandex.net/i?id=111310509-06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77072"/>
            <a:ext cx="2448272" cy="1836204"/>
          </a:xfrm>
          <a:prstGeom prst="rect">
            <a:avLst/>
          </a:prstGeom>
          <a:noFill/>
        </p:spPr>
      </p:pic>
      <p:pic>
        <p:nvPicPr>
          <p:cNvPr id="125956" name="Picture 4" descr="http://im4-tub-ru.yandex.net/i?id=81797619-55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988840"/>
            <a:ext cx="2520280" cy="18902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6" grpId="0"/>
      <p:bldP spid="5138" grpId="0"/>
      <p:bldP spid="51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sz="4000" dirty="0"/>
              <a:t>Условия для выполнения работы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5266928" cy="4525963"/>
          </a:xfrm>
        </p:spPr>
        <p:txBody>
          <a:bodyPr/>
          <a:lstStyle/>
          <a:p>
            <a:r>
              <a:rPr lang="ru-RU" sz="4000" dirty="0">
                <a:solidFill>
                  <a:schemeClr val="bg1"/>
                </a:solidFill>
              </a:rPr>
              <a:t>На тело должна действовать сила </a:t>
            </a:r>
            <a:r>
              <a:rPr lang="en-US" sz="4000" dirty="0">
                <a:solidFill>
                  <a:schemeClr val="bg1"/>
                </a:solidFill>
              </a:rPr>
              <a:t>F</a:t>
            </a:r>
            <a:endParaRPr lang="ru-RU" sz="4000" dirty="0">
              <a:solidFill>
                <a:schemeClr val="bg1"/>
              </a:solidFill>
            </a:endParaRPr>
          </a:p>
          <a:p>
            <a:r>
              <a:rPr lang="ru-RU" sz="4000" dirty="0">
                <a:solidFill>
                  <a:schemeClr val="bg1"/>
                </a:solidFill>
              </a:rPr>
              <a:t>Под действием этой силы тело должно перемещаться</a:t>
            </a:r>
          </a:p>
        </p:txBody>
      </p:sp>
      <p:pic>
        <p:nvPicPr>
          <p:cNvPr id="6148" name="Picture 4" descr="03a-i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3212976"/>
            <a:ext cx="2820987" cy="33845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576" y="548680"/>
            <a:ext cx="7992888" cy="30575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000" b="1" i="1" dirty="0" smtClean="0">
                <a:solidFill>
                  <a:srgbClr val="FFFF00"/>
                </a:solidFill>
              </a:rPr>
              <a:t>Работой силы</a:t>
            </a:r>
            <a:r>
              <a:rPr lang="ru-RU" sz="4000" dirty="0" smtClean="0">
                <a:solidFill>
                  <a:srgbClr val="FFFF00"/>
                </a:solidFill>
              </a:rPr>
              <a:t> </a:t>
            </a:r>
            <a:r>
              <a:rPr lang="ru-RU" sz="4000" dirty="0" smtClean="0">
                <a:solidFill>
                  <a:schemeClr val="bg1"/>
                </a:solidFill>
              </a:rPr>
              <a:t>над телом или </a:t>
            </a:r>
            <a:r>
              <a:rPr lang="ru-RU" sz="4000" b="1" i="1" dirty="0" smtClean="0">
                <a:solidFill>
                  <a:srgbClr val="FFFF00"/>
                </a:solidFill>
              </a:rPr>
              <a:t>механической работой</a:t>
            </a:r>
            <a:r>
              <a:rPr lang="ru-RU" sz="4000" dirty="0" smtClean="0">
                <a:solidFill>
                  <a:srgbClr val="FFFF00"/>
                </a:solidFill>
              </a:rPr>
              <a:t> </a:t>
            </a:r>
            <a:r>
              <a:rPr lang="ru-RU" sz="4000" dirty="0" smtClean="0">
                <a:solidFill>
                  <a:schemeClr val="bg1"/>
                </a:solidFill>
              </a:rPr>
              <a:t>в физике называют</a:t>
            </a:r>
            <a:r>
              <a:rPr lang="ru-RU" sz="4000" dirty="0" smtClean="0"/>
              <a:t> </a:t>
            </a:r>
            <a:r>
              <a:rPr lang="ru-RU" sz="4800" i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величину, равную произведению силы на путь, пройденный телом вдоль направления этой силы</a:t>
            </a:r>
            <a:r>
              <a:rPr lang="ru-RU" sz="4000" i="1" dirty="0" smtClean="0">
                <a:solidFill>
                  <a:srgbClr val="66FFFF"/>
                </a:solidFill>
              </a:rPr>
              <a:t>.</a:t>
            </a:r>
          </a:p>
        </p:txBody>
      </p:sp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1166813" y="-2182813"/>
            <a:ext cx="41148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7" name="Rectangle 31"/>
          <p:cNvSpPr>
            <a:spLocks noChangeArrowheads="1"/>
          </p:cNvSpPr>
          <p:nvPr/>
        </p:nvSpPr>
        <p:spPr bwMode="auto">
          <a:xfrm>
            <a:off x="1166813" y="-2182813"/>
            <a:ext cx="41148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827584" y="-571500"/>
            <a:ext cx="75438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Таблица 9"/>
          <p:cNvSpPr>
            <a:spLocks noGrp="1"/>
          </p:cNvSpPr>
          <p:nvPr>
            <p:ph type="tbl" idx="1"/>
          </p:nvPr>
        </p:nvSpPr>
        <p:spPr>
          <a:xfrm>
            <a:off x="827584" y="1844824"/>
            <a:ext cx="7543800" cy="4495800"/>
          </a:xfrm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229200"/>
            <a:ext cx="8892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</a:t>
            </a:r>
            <a:r>
              <a:rPr lang="ru-RU" sz="2400" b="1" i="1" dirty="0" smtClean="0">
                <a:solidFill>
                  <a:srgbClr val="0000CC"/>
                </a:solidFill>
              </a:rPr>
              <a:t>Давайте выясним, какой буквой обозначается механическая работа. Для этого внимательно посмотрите на буквы и выберите ту, которая вам ещё неизвестна.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616" y="-315416"/>
            <a:ext cx="7200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smtClean="0"/>
              <a:t>m</a:t>
            </a:r>
            <a:endParaRPr lang="ru-RU" sz="13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24328" y="-387424"/>
            <a:ext cx="86409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 smtClean="0"/>
              <a:t>F</a:t>
            </a:r>
            <a:endParaRPr lang="ru-RU" sz="16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771800" y="908720"/>
            <a:ext cx="86409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 smtClean="0"/>
              <a:t>s</a:t>
            </a:r>
            <a:endParaRPr lang="ru-RU" sz="16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2708920"/>
            <a:ext cx="64807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 smtClean="0"/>
              <a:t>V</a:t>
            </a:r>
            <a:endParaRPr lang="ru-RU" sz="16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084168" y="836712"/>
            <a:ext cx="86409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 smtClean="0"/>
              <a:t>t</a:t>
            </a:r>
            <a:endParaRPr lang="ru-RU" sz="16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259632" y="2492896"/>
            <a:ext cx="8640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smtClean="0"/>
              <a:t>A</a:t>
            </a:r>
            <a:endParaRPr lang="ru-RU" sz="13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139952" y="-603448"/>
            <a:ext cx="86409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 smtClean="0"/>
              <a:t>p</a:t>
            </a:r>
            <a:endParaRPr lang="ru-RU" sz="16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236296" y="2348880"/>
            <a:ext cx="122413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smtClean="0"/>
              <a:t>g</a:t>
            </a:r>
            <a:endParaRPr lang="ru-RU" sz="239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3568" y="188640"/>
            <a:ext cx="7992888" cy="30575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000" b="1" i="1" dirty="0" smtClean="0">
                <a:solidFill>
                  <a:srgbClr val="FFFF00"/>
                </a:solidFill>
              </a:rPr>
              <a:t>Работой силы</a:t>
            </a:r>
            <a:r>
              <a:rPr lang="ru-RU" sz="4000" dirty="0" smtClean="0">
                <a:solidFill>
                  <a:srgbClr val="FFFF00"/>
                </a:solidFill>
              </a:rPr>
              <a:t> </a:t>
            </a:r>
            <a:r>
              <a:rPr lang="ru-RU" sz="4000" dirty="0" smtClean="0">
                <a:solidFill>
                  <a:schemeClr val="bg1"/>
                </a:solidFill>
              </a:rPr>
              <a:t>над телом или </a:t>
            </a:r>
            <a:r>
              <a:rPr lang="ru-RU" sz="4000" b="1" i="1" dirty="0" smtClean="0">
                <a:solidFill>
                  <a:srgbClr val="FFFF00"/>
                </a:solidFill>
              </a:rPr>
              <a:t>механической работой</a:t>
            </a:r>
            <a:r>
              <a:rPr lang="ru-RU" sz="4000" dirty="0" smtClean="0">
                <a:solidFill>
                  <a:srgbClr val="FFFF00"/>
                </a:solidFill>
              </a:rPr>
              <a:t> </a:t>
            </a:r>
            <a:r>
              <a:rPr lang="ru-RU" sz="4000" dirty="0" smtClean="0">
                <a:solidFill>
                  <a:schemeClr val="bg1"/>
                </a:solidFill>
              </a:rPr>
              <a:t>в физике называют</a:t>
            </a:r>
            <a:r>
              <a:rPr lang="ru-RU" sz="4000" dirty="0" smtClean="0"/>
              <a:t> </a:t>
            </a:r>
            <a:r>
              <a:rPr lang="ru-RU" sz="4800" i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величину, равную произведению силы на путь, пройденный телом вдоль направления этой силы</a:t>
            </a:r>
            <a:r>
              <a:rPr lang="ru-RU" sz="4000" i="1" dirty="0" smtClean="0">
                <a:solidFill>
                  <a:srgbClr val="66FFFF"/>
                </a:solidFill>
              </a:rPr>
              <a:t>.</a:t>
            </a:r>
          </a:p>
        </p:txBody>
      </p:sp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1166813" y="-2182813"/>
            <a:ext cx="41148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7" name="Rectangle 31"/>
          <p:cNvSpPr>
            <a:spLocks noChangeArrowheads="1"/>
          </p:cNvSpPr>
          <p:nvPr/>
        </p:nvSpPr>
        <p:spPr bwMode="auto">
          <a:xfrm>
            <a:off x="1166813" y="-2182813"/>
            <a:ext cx="41148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4582" name="Group 134"/>
          <p:cNvGraphicFramePr>
            <a:graphicFrameLocks noGrp="1"/>
          </p:cNvGraphicFramePr>
          <p:nvPr>
            <p:ph idx="1"/>
          </p:nvPr>
        </p:nvGraphicFramePr>
        <p:xfrm>
          <a:off x="3599385" y="4738896"/>
          <a:ext cx="5544615" cy="2119104"/>
        </p:xfrm>
        <a:graphic>
          <a:graphicData uri="http://schemas.openxmlformats.org/drawingml/2006/table">
            <a:tbl>
              <a:tblPr/>
              <a:tblGrid>
                <a:gridCol w="2774554"/>
                <a:gridCol w="2770061"/>
              </a:tblGrid>
              <a:tr h="64807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механическая работа,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приложенная сила,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пройденный путь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827584" y="-571500"/>
            <a:ext cx="75438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03648" y="5288340"/>
            <a:ext cx="3643312" cy="156966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9600" dirty="0">
                <a:latin typeface="Calibri" pitchFamily="34" charset="0"/>
              </a:rPr>
              <a:t>A = </a:t>
            </a:r>
            <a:r>
              <a:rPr lang="en-US" sz="9600" dirty="0" smtClean="0">
                <a:latin typeface="Calibri" pitchFamily="34" charset="0"/>
              </a:rPr>
              <a:t>F·S</a:t>
            </a:r>
            <a:endParaRPr lang="ru-RU" sz="9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71601" y="428625"/>
            <a:ext cx="70294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FF00"/>
                </a:solidFill>
                <a:latin typeface="Calibri" pitchFamily="34" charset="0"/>
              </a:rPr>
              <a:t>Нам без силы и пути</a:t>
            </a:r>
          </a:p>
          <a:p>
            <a:r>
              <a:rPr lang="ru-RU" sz="4400" b="1" dirty="0">
                <a:solidFill>
                  <a:srgbClr val="FFFF00"/>
                </a:solidFill>
                <a:latin typeface="Calibri" pitchFamily="34" charset="0"/>
              </a:rPr>
              <a:t>Век работу не найти.</a:t>
            </a:r>
          </a:p>
          <a:p>
            <a:r>
              <a:rPr lang="ru-RU" sz="4400" b="1" dirty="0">
                <a:solidFill>
                  <a:srgbClr val="FFFF00"/>
                </a:solidFill>
                <a:latin typeface="Calibri" pitchFamily="34" charset="0"/>
              </a:rPr>
              <a:t>Путь на силу перемножь…</a:t>
            </a:r>
          </a:p>
          <a:p>
            <a:r>
              <a:rPr lang="ru-RU" sz="4400" b="1" dirty="0" smtClean="0">
                <a:solidFill>
                  <a:srgbClr val="FFFF00"/>
                </a:solidFill>
                <a:latin typeface="Calibri" pitchFamily="34" charset="0"/>
              </a:rPr>
              <a:t>Сразу ты ее найдешь</a:t>
            </a:r>
            <a:r>
              <a:rPr lang="ru-RU" sz="4400" b="1" dirty="0">
                <a:solidFill>
                  <a:srgbClr val="FFFF00"/>
                </a:solidFill>
                <a:latin typeface="Calibri" pitchFamily="34" charset="0"/>
              </a:rPr>
              <a:t>?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79712" y="4005064"/>
            <a:ext cx="4795440" cy="156966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9600" dirty="0">
                <a:latin typeface="Calibri" pitchFamily="34" charset="0"/>
              </a:rPr>
              <a:t>A = </a:t>
            </a:r>
            <a:r>
              <a:rPr lang="en-US" sz="9600" dirty="0" smtClean="0">
                <a:latin typeface="Calibri" pitchFamily="34" charset="0"/>
              </a:rPr>
              <a:t>F·S</a:t>
            </a:r>
            <a:endParaRPr lang="ru-RU" sz="9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627784" y="692696"/>
            <a:ext cx="5904656" cy="4536504"/>
            <a:chOff x="793" y="890"/>
            <a:chExt cx="1860" cy="1860"/>
          </a:xfrm>
        </p:grpSpPr>
        <p:sp>
          <p:nvSpPr>
            <p:cNvPr id="7184" name="Line 2"/>
            <p:cNvSpPr>
              <a:spLocks noChangeShapeType="1"/>
            </p:cNvSpPr>
            <p:nvPr/>
          </p:nvSpPr>
          <p:spPr bwMode="auto">
            <a:xfrm>
              <a:off x="1701" y="890"/>
              <a:ext cx="952" cy="1860"/>
            </a:xfrm>
            <a:prstGeom prst="line">
              <a:avLst/>
            </a:prstGeom>
            <a:noFill/>
            <a:ln w="7302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5" name="Line 3"/>
            <p:cNvSpPr>
              <a:spLocks noChangeShapeType="1"/>
            </p:cNvSpPr>
            <p:nvPr/>
          </p:nvSpPr>
          <p:spPr bwMode="auto">
            <a:xfrm flipH="1">
              <a:off x="1701" y="1933"/>
              <a:ext cx="0" cy="817"/>
            </a:xfrm>
            <a:prstGeom prst="line">
              <a:avLst/>
            </a:prstGeom>
            <a:noFill/>
            <a:ln w="7302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6" name="Line 4"/>
            <p:cNvSpPr>
              <a:spLocks noChangeShapeType="1"/>
            </p:cNvSpPr>
            <p:nvPr/>
          </p:nvSpPr>
          <p:spPr bwMode="auto">
            <a:xfrm flipH="1">
              <a:off x="1202" y="1933"/>
              <a:ext cx="1043" cy="0"/>
            </a:xfrm>
            <a:prstGeom prst="line">
              <a:avLst/>
            </a:prstGeom>
            <a:noFill/>
            <a:ln w="7302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7" name="Line 5"/>
            <p:cNvSpPr>
              <a:spLocks noChangeShapeType="1"/>
            </p:cNvSpPr>
            <p:nvPr/>
          </p:nvSpPr>
          <p:spPr bwMode="auto">
            <a:xfrm flipH="1">
              <a:off x="793" y="2750"/>
              <a:ext cx="1860" cy="0"/>
            </a:xfrm>
            <a:prstGeom prst="line">
              <a:avLst/>
            </a:prstGeom>
            <a:noFill/>
            <a:ln w="7302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8" name="Line 6"/>
            <p:cNvSpPr>
              <a:spLocks noChangeShapeType="1"/>
            </p:cNvSpPr>
            <p:nvPr/>
          </p:nvSpPr>
          <p:spPr bwMode="auto">
            <a:xfrm flipH="1">
              <a:off x="793" y="890"/>
              <a:ext cx="908" cy="1860"/>
            </a:xfrm>
            <a:prstGeom prst="line">
              <a:avLst/>
            </a:prstGeom>
            <a:noFill/>
            <a:ln w="7302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73" name="Text Box 25"/>
          <p:cNvSpPr txBox="1">
            <a:spLocks noChangeArrowheads="1"/>
          </p:cNvSpPr>
          <p:nvPr/>
        </p:nvSpPr>
        <p:spPr bwMode="auto">
          <a:xfrm>
            <a:off x="539750" y="333375"/>
            <a:ext cx="367221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800" b="1" dirty="0" smtClean="0">
                <a:latin typeface="Times New Roman" pitchFamily="18" charset="0"/>
                <a:cs typeface="Times New Roman" pitchFamily="18" charset="0"/>
              </a:rPr>
              <a:t>A=F·S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01568"/>
            <a:ext cx="3860731" cy="145643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649133" y="188640"/>
            <a:ext cx="34948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Заполним магический</a:t>
            </a:r>
          </a:p>
          <a:p>
            <a:r>
              <a:rPr lang="ru-RU" sz="2000" b="1" dirty="0" smtClean="0"/>
              <a:t>треугольник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852936"/>
            <a:ext cx="4105275" cy="1008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6588224" y="2780928"/>
            <a:ext cx="1751013" cy="2154237"/>
            <a:chOff x="4059" y="1888"/>
            <a:chExt cx="2621" cy="1456"/>
          </a:xfrm>
        </p:grpSpPr>
        <p:graphicFrame>
          <p:nvGraphicFramePr>
            <p:cNvPr id="4098" name="Object 9"/>
            <p:cNvGraphicFramePr>
              <a:graphicFrameLocks noChangeAspect="1"/>
            </p:cNvGraphicFramePr>
            <p:nvPr/>
          </p:nvGraphicFramePr>
          <p:xfrm>
            <a:off x="4059" y="1888"/>
            <a:ext cx="664" cy="14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790" name="Image" r:id="rId5" imgW="1053597" imgH="2311111" progId="">
                    <p:embed/>
                  </p:oleObj>
                </mc:Choice>
                <mc:Fallback>
                  <p:oleObj name="Image" r:id="rId5" imgW="1053597" imgH="2311111" progId="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59" y="1888"/>
                          <a:ext cx="664" cy="14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11" name="Line 11"/>
            <p:cNvSpPr>
              <a:spLocks noChangeShapeType="1"/>
            </p:cNvSpPr>
            <p:nvPr/>
          </p:nvSpPr>
          <p:spPr bwMode="auto">
            <a:xfrm>
              <a:off x="4286" y="2614"/>
              <a:ext cx="408" cy="0"/>
            </a:xfrm>
            <a:prstGeom prst="line">
              <a:avLst/>
            </a:prstGeom>
            <a:noFill/>
            <a:ln w="38100">
              <a:solidFill>
                <a:srgbClr val="F9010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2" name="Text Box 12"/>
            <p:cNvSpPr txBox="1">
              <a:spLocks noChangeArrowheads="1"/>
            </p:cNvSpPr>
            <p:nvPr/>
          </p:nvSpPr>
          <p:spPr bwMode="auto">
            <a:xfrm>
              <a:off x="4786" y="2387"/>
              <a:ext cx="1894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2800" b="1" i="1">
                  <a:solidFill>
                    <a:srgbClr val="F90101"/>
                  </a:solidFill>
                  <a:latin typeface="Times New Roman" pitchFamily="18" charset="0"/>
                </a:rPr>
                <a:t>F</a:t>
              </a:r>
              <a:r>
                <a:rPr lang="ru-RU" sz="2800" b="1" i="1" baseline="-25000">
                  <a:solidFill>
                    <a:srgbClr val="F90101"/>
                  </a:solidFill>
                  <a:latin typeface="Times New Roman" pitchFamily="18" charset="0"/>
                </a:rPr>
                <a:t>т</a:t>
              </a:r>
              <a:r>
                <a:rPr lang="ru-RU" sz="2800" b="1" i="1">
                  <a:solidFill>
                    <a:srgbClr val="F90101"/>
                  </a:solidFill>
                  <a:latin typeface="Times New Roman" pitchFamily="18" charset="0"/>
                </a:rPr>
                <a:t>=1Н</a:t>
              </a:r>
            </a:p>
          </p:txBody>
        </p:sp>
      </p:grpSp>
      <p:sp>
        <p:nvSpPr>
          <p:cNvPr id="41998" name="Line 14"/>
          <p:cNvSpPr>
            <a:spLocks noChangeShapeType="1"/>
          </p:cNvSpPr>
          <p:nvPr/>
        </p:nvSpPr>
        <p:spPr bwMode="auto">
          <a:xfrm>
            <a:off x="6011863" y="5157788"/>
            <a:ext cx="288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999" name="Line 15"/>
          <p:cNvSpPr>
            <a:spLocks noChangeShapeType="1"/>
          </p:cNvSpPr>
          <p:nvPr/>
        </p:nvSpPr>
        <p:spPr bwMode="auto">
          <a:xfrm flipV="1">
            <a:off x="6156325" y="3213100"/>
            <a:ext cx="0" cy="19446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00" name="Line 16"/>
          <p:cNvSpPr>
            <a:spLocks noChangeShapeType="1"/>
          </p:cNvSpPr>
          <p:nvPr/>
        </p:nvSpPr>
        <p:spPr bwMode="auto">
          <a:xfrm>
            <a:off x="6011863" y="3205163"/>
            <a:ext cx="288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auto">
          <a:xfrm>
            <a:off x="5580063" y="3789363"/>
            <a:ext cx="546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400" b="1" i="1">
                <a:solidFill>
                  <a:srgbClr val="F90101"/>
                </a:solidFill>
                <a:latin typeface="Times New Roman" pitchFamily="18" charset="0"/>
              </a:rPr>
              <a:t>1м</a:t>
            </a:r>
          </a:p>
        </p:txBody>
      </p:sp>
      <p:pic>
        <p:nvPicPr>
          <p:cNvPr id="42002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650" y="4149725"/>
            <a:ext cx="6985000" cy="13335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42003" name="Picture 1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16013" y="5373688"/>
            <a:ext cx="6175375" cy="1122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8748464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chemeClr val="bg1"/>
                </a:solidFill>
              </a:rPr>
              <a:t>За единицу работы в СИ принимают работу, которую совершает сила в 1 </a:t>
            </a:r>
            <a:r>
              <a:rPr lang="ru-RU" sz="2800" b="1" i="1" dirty="0" smtClean="0">
                <a:solidFill>
                  <a:schemeClr val="bg1"/>
                </a:solidFill>
              </a:rPr>
              <a:t>Н на </a:t>
            </a:r>
            <a:r>
              <a:rPr lang="ru-RU" sz="2800" b="1" i="1" dirty="0">
                <a:solidFill>
                  <a:schemeClr val="bg1"/>
                </a:solidFill>
              </a:rPr>
              <a:t>пути, </a:t>
            </a:r>
            <a:r>
              <a:rPr lang="ru-RU" sz="2800" b="1" i="1" dirty="0" smtClean="0">
                <a:solidFill>
                  <a:schemeClr val="bg1"/>
                </a:solidFill>
              </a:rPr>
              <a:t>равном 1 м </a:t>
            </a:r>
          </a:p>
          <a:p>
            <a:r>
              <a:rPr lang="ru-RU" sz="3200" b="1" i="1" dirty="0" smtClean="0">
                <a:solidFill>
                  <a:srgbClr val="FFFF00"/>
                </a:solidFill>
              </a:rPr>
              <a:t>1 Дж (Джоуль)</a:t>
            </a:r>
            <a:endParaRPr lang="ru-RU" sz="32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46821E-7 L -1.66667E-6 -0.2834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8" grpId="0" animBg="1"/>
      <p:bldP spid="41998" grpId="1" animBg="1"/>
      <p:bldP spid="41999" grpId="0" animBg="1"/>
      <p:bldP spid="41999" grpId="1" animBg="1"/>
      <p:bldP spid="42000" grpId="0" animBg="1"/>
      <p:bldP spid="42000" grpId="1" animBg="1"/>
      <p:bldP spid="42001" grpId="0"/>
      <p:bldP spid="4200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8" descr="j0336892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39975" y="1484313"/>
            <a:ext cx="5040313" cy="3910012"/>
          </a:xfrm>
          <a:noFill/>
        </p:spPr>
      </p:pic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3132138" y="4797425"/>
            <a:ext cx="4857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/>
              <a:t>s</a:t>
            </a:r>
            <a:endParaRPr lang="ru-RU" sz="4000" b="1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3276600" y="494188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52" name="AutoShape 12"/>
          <p:cNvSpPr>
            <a:spLocks noChangeArrowheads="1"/>
          </p:cNvSpPr>
          <p:nvPr/>
        </p:nvSpPr>
        <p:spPr bwMode="auto">
          <a:xfrm rot="-9143422">
            <a:off x="1692275" y="2420938"/>
            <a:ext cx="2489200" cy="414337"/>
          </a:xfrm>
          <a:prstGeom prst="notchedRightArrow">
            <a:avLst>
              <a:gd name="adj1" fmla="val 44963"/>
              <a:gd name="adj2" fmla="val 1777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2484438" y="1484313"/>
            <a:ext cx="514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chemeClr val="accent1"/>
                </a:solidFill>
              </a:rPr>
              <a:t>F</a:t>
            </a:r>
            <a:endParaRPr lang="ru-RU" sz="4000" b="1">
              <a:solidFill>
                <a:schemeClr val="accent1"/>
              </a:solidFill>
            </a:endParaRPr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>
            <a:off x="2627313" y="1557338"/>
            <a:ext cx="288925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57" name="AutoShape 17"/>
          <p:cNvSpPr>
            <a:spLocks noChangeArrowheads="1"/>
          </p:cNvSpPr>
          <p:nvPr/>
        </p:nvSpPr>
        <p:spPr bwMode="auto">
          <a:xfrm rot="-9248372">
            <a:off x="827088" y="4221163"/>
            <a:ext cx="5400675" cy="342900"/>
          </a:xfrm>
          <a:prstGeom prst="notchedRightArrow">
            <a:avLst>
              <a:gd name="adj1" fmla="val 50000"/>
              <a:gd name="adj2" fmla="val 3937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Text Box 25"/>
          <p:cNvSpPr txBox="1">
            <a:spLocks noChangeArrowheads="1"/>
          </p:cNvSpPr>
          <p:nvPr/>
        </p:nvSpPr>
        <p:spPr bwMode="auto">
          <a:xfrm>
            <a:off x="5471790" y="188640"/>
            <a:ext cx="367221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A=F·S</a:t>
            </a:r>
            <a:endParaRPr lang="ru-RU" sz="8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/>
      <p:bldP spid="10251" grpId="0" animBg="1"/>
      <p:bldP spid="10252" grpId="0" animBg="1"/>
      <p:bldP spid="10253" grpId="0"/>
      <p:bldP spid="10254" grpId="0" animBg="1"/>
      <p:bldP spid="10257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j0236462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11413" y="1412875"/>
            <a:ext cx="4537075" cy="4537075"/>
          </a:xfrm>
          <a:noFill/>
        </p:spPr>
      </p:pic>
      <p:sp>
        <p:nvSpPr>
          <p:cNvPr id="14346" name="AutoShape 10"/>
          <p:cNvSpPr>
            <a:spLocks noChangeArrowheads="1"/>
          </p:cNvSpPr>
          <p:nvPr/>
        </p:nvSpPr>
        <p:spPr bwMode="auto">
          <a:xfrm rot="-5400000">
            <a:off x="3798094" y="1178719"/>
            <a:ext cx="1692275" cy="287337"/>
          </a:xfrm>
          <a:prstGeom prst="notchedRightArrow">
            <a:avLst>
              <a:gd name="adj1" fmla="val 50000"/>
              <a:gd name="adj2" fmla="val 1472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5076825" y="476250"/>
            <a:ext cx="4762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accent1"/>
                </a:solidFill>
              </a:rPr>
              <a:t>F</a:t>
            </a:r>
            <a:endParaRPr lang="ru-RU" sz="4000">
              <a:solidFill>
                <a:schemeClr val="accent1"/>
              </a:solidFill>
            </a:endParaRPr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>
            <a:off x="5148263" y="549275"/>
            <a:ext cx="360362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7000875" y="4173538"/>
            <a:ext cx="13477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chemeClr val="accent1"/>
                </a:solidFill>
              </a:rPr>
              <a:t>S=0</a:t>
            </a:r>
            <a:endParaRPr lang="ru-RU" sz="4000" b="1">
              <a:solidFill>
                <a:schemeClr val="accent1"/>
              </a:solidFill>
            </a:endParaRPr>
          </a:p>
        </p:txBody>
      </p:sp>
      <p:sp>
        <p:nvSpPr>
          <p:cNvPr id="14350" name="Line 14"/>
          <p:cNvSpPr>
            <a:spLocks noChangeShapeType="1"/>
          </p:cNvSpPr>
          <p:nvPr/>
        </p:nvSpPr>
        <p:spPr bwMode="auto">
          <a:xfrm>
            <a:off x="7092950" y="4221163"/>
            <a:ext cx="287338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0" y="260648"/>
            <a:ext cx="367221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A=</a:t>
            </a:r>
            <a:r>
              <a:rPr lang="ru-RU" sz="8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8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 animBg="1"/>
      <p:bldP spid="14348" grpId="0" animBg="1"/>
      <p:bldP spid="14349" grpId="0"/>
      <p:bldP spid="14350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3" name="Rectangle 5"/>
          <p:cNvSpPr>
            <a:spLocks noChangeArrowheads="1"/>
          </p:cNvSpPr>
          <p:nvPr/>
        </p:nvSpPr>
        <p:spPr bwMode="auto">
          <a:xfrm>
            <a:off x="2484438" y="260350"/>
            <a:ext cx="46085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44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План урока</a:t>
            </a:r>
          </a:p>
        </p:txBody>
      </p:sp>
      <p:sp>
        <p:nvSpPr>
          <p:cNvPr id="8" name="Rectangle 16"/>
          <p:cNvSpPr txBox="1">
            <a:spLocks noChangeArrowheads="1"/>
          </p:cNvSpPr>
          <p:nvPr/>
        </p:nvSpPr>
        <p:spPr bwMode="auto">
          <a:xfrm>
            <a:off x="827584" y="1772816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Организационный момент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Актуализация знаний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Объяснение нового материала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Решение задач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Подведение итогов урока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Постановка домашнего задания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Рефлексия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bldLvl="2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Снимок экрана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6984776" cy="6953566"/>
          </a:xfrm>
          <a:prstGeom prst="rect">
            <a:avLst/>
          </a:prstGeom>
          <a:noFill/>
        </p:spPr>
      </p:pic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5220072" y="4293096"/>
            <a:ext cx="367221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800" b="1" dirty="0" smtClean="0">
                <a:latin typeface="Times New Roman" pitchFamily="18" charset="0"/>
                <a:cs typeface="Times New Roman" pitchFamily="18" charset="0"/>
              </a:rPr>
              <a:t>A=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79512" y="188641"/>
            <a:ext cx="8640762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</a:rPr>
              <a:t>А если тело </a:t>
            </a:r>
            <a:r>
              <a:rPr lang="ru-RU" sz="4400" dirty="0">
                <a:solidFill>
                  <a:schemeClr val="bg1"/>
                </a:solidFill>
                <a:latin typeface="Times New Roman" pitchFamily="18" charset="0"/>
              </a:rPr>
              <a:t>движется </a:t>
            </a: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</a:rPr>
              <a:t>без </a:t>
            </a:r>
            <a:r>
              <a:rPr lang="ru-RU" sz="4400" dirty="0">
                <a:solidFill>
                  <a:schemeClr val="bg1"/>
                </a:solidFill>
                <a:latin typeface="Times New Roman" pitchFamily="18" charset="0"/>
              </a:rPr>
              <a:t>участия </a:t>
            </a: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</a:rPr>
              <a:t>сил? </a:t>
            </a:r>
          </a:p>
          <a:p>
            <a:pPr>
              <a:spcBef>
                <a:spcPct val="50000"/>
              </a:spcBef>
            </a:pPr>
            <a:endParaRPr lang="ru-RU" sz="2800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</a:rPr>
              <a:t>После 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</a:rPr>
              <a:t>выключения двигателя ракета, летящая в открытом космосе, продолжает движение по инерции. Молекула газа по инерции движется от одного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</a:rPr>
              <a:t>столкновения до другого</a:t>
            </a:r>
            <a:r>
              <a:rPr lang="ru-RU" sz="28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7173" name="Picture 5" descr="Снимок экрана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348376"/>
            <a:ext cx="7128792" cy="4292137"/>
          </a:xfrm>
          <a:prstGeom prst="rect">
            <a:avLst/>
          </a:prstGeom>
          <a:noFill/>
        </p:spPr>
      </p:pic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4427984" y="4077072"/>
            <a:ext cx="367221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A=</a:t>
            </a:r>
            <a:r>
              <a:rPr lang="ru-RU" sz="8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8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14" dur="2000" fill="hold"/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3717032"/>
            <a:ext cx="8136706" cy="24479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Телега движется вправо, то есть вдоль направления силы тяги лошади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В направлении силы давления мужичка телега не перемещается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sz="2000" b="1" i="1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sz="2400" b="1" i="1" dirty="0" smtClean="0">
              <a:solidFill>
                <a:srgbClr val="FF9D00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              не совершает работу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400" b="1" i="1" baseline="-25000" dirty="0" smtClean="0">
              <a:solidFill>
                <a:srgbClr val="FF9D00"/>
              </a:solidFill>
            </a:endParaRPr>
          </a:p>
        </p:txBody>
      </p:sp>
      <p:pic>
        <p:nvPicPr>
          <p:cNvPr id="7172" name="Picture 4" descr="На телегу действуют сила тяги лошади и сила давления мужичка. Направление первой силы совпадает с направлением движения телеги, а направление второй силы - перпендикулярно ему. Поэтому работа сила тяги положительна, а работа силы давления равна нулю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60648"/>
            <a:ext cx="7010802" cy="345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Rectangle 8"/>
          <p:cNvSpPr>
            <a:spLocks noChangeArrowheads="1"/>
          </p:cNvSpPr>
          <p:nvPr/>
        </p:nvSpPr>
        <p:spPr bwMode="auto">
          <a:xfrm>
            <a:off x="539552" y="5301208"/>
            <a:ext cx="1152128" cy="5752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 i="1" dirty="0"/>
              <a:t>F</a:t>
            </a:r>
            <a:r>
              <a:rPr lang="ru-RU" b="1" i="1" dirty="0"/>
              <a:t>тяги</a:t>
            </a:r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1403648" y="5877272"/>
            <a:ext cx="1584175" cy="574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 i="1" dirty="0"/>
              <a:t>F</a:t>
            </a:r>
            <a:r>
              <a:rPr lang="ru-RU" b="1" i="1" dirty="0"/>
              <a:t>давления</a:t>
            </a:r>
          </a:p>
        </p:txBody>
      </p:sp>
      <p:sp>
        <p:nvSpPr>
          <p:cNvPr id="7175" name="Text Box 10"/>
          <p:cNvSpPr txBox="1">
            <a:spLocks noChangeArrowheads="1"/>
          </p:cNvSpPr>
          <p:nvPr/>
        </p:nvSpPr>
        <p:spPr bwMode="auto">
          <a:xfrm>
            <a:off x="1331913" y="5301208"/>
            <a:ext cx="7812087" cy="1144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2400" b="1" i="1" dirty="0">
                <a:solidFill>
                  <a:schemeClr val="bg1"/>
                </a:solidFill>
              </a:rPr>
              <a:t>совершает над телегой механическую работу</a:t>
            </a:r>
          </a:p>
          <a:p>
            <a:pPr>
              <a:spcBef>
                <a:spcPct val="50000"/>
              </a:spcBef>
            </a:pPr>
            <a:endParaRPr lang="ru-RU" sz="2000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4" grpId="0" animBg="1"/>
      <p:bldP spid="71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celysvet.cz/skin/smile/s653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32656"/>
            <a:ext cx="2952328" cy="3014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27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0"/>
            <a:ext cx="1944712" cy="3532232"/>
          </a:xfrm>
          <a:prstGeom prst="rect">
            <a:avLst/>
          </a:prstGeom>
          <a:noFill/>
        </p:spPr>
      </p:pic>
      <p:pic>
        <p:nvPicPr>
          <p:cNvPr id="6" name="Picture 5" descr="1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789040"/>
            <a:ext cx="2488555" cy="2736518"/>
          </a:xfrm>
          <a:prstGeom prst="rect">
            <a:avLst/>
          </a:prstGeom>
          <a:noFill/>
        </p:spPr>
      </p:pic>
      <p:pic>
        <p:nvPicPr>
          <p:cNvPr id="7" name="Picture 8" descr="3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2924944"/>
            <a:ext cx="2082181" cy="1651864"/>
          </a:xfrm>
          <a:prstGeom prst="rect">
            <a:avLst/>
          </a:prstGeom>
          <a:noFill/>
        </p:spPr>
      </p:pic>
      <p:pic>
        <p:nvPicPr>
          <p:cNvPr id="117764" name="Picture 4" descr="http://im0-tub-ru.yandex.net/i?id=19327867-13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4653136"/>
            <a:ext cx="3604247" cy="1932806"/>
          </a:xfrm>
          <a:prstGeom prst="rect">
            <a:avLst/>
          </a:prstGeom>
          <a:noFill/>
        </p:spPr>
      </p:pic>
      <p:sp>
        <p:nvSpPr>
          <p:cNvPr id="12" name="Полилиния 11"/>
          <p:cNvSpPr/>
          <p:nvPr/>
        </p:nvSpPr>
        <p:spPr bwMode="auto">
          <a:xfrm>
            <a:off x="6810233" y="3902772"/>
            <a:ext cx="2143812" cy="2020356"/>
          </a:xfrm>
          <a:custGeom>
            <a:avLst/>
            <a:gdLst>
              <a:gd name="connsiteX0" fmla="*/ 0 w 2143812"/>
              <a:gd name="connsiteY0" fmla="*/ 2020356 h 2020356"/>
              <a:gd name="connsiteX1" fmla="*/ 477671 w 2143812"/>
              <a:gd name="connsiteY1" fmla="*/ 2006709 h 2020356"/>
              <a:gd name="connsiteX2" fmla="*/ 641445 w 2143812"/>
              <a:gd name="connsiteY2" fmla="*/ 1979413 h 2020356"/>
              <a:gd name="connsiteX3" fmla="*/ 723331 w 2143812"/>
              <a:gd name="connsiteY3" fmla="*/ 1952118 h 2020356"/>
              <a:gd name="connsiteX4" fmla="*/ 846161 w 2143812"/>
              <a:gd name="connsiteY4" fmla="*/ 1924822 h 2020356"/>
              <a:gd name="connsiteX5" fmla="*/ 955343 w 2143812"/>
              <a:gd name="connsiteY5" fmla="*/ 1870231 h 2020356"/>
              <a:gd name="connsiteX6" fmla="*/ 1091821 w 2143812"/>
              <a:gd name="connsiteY6" fmla="*/ 1815640 h 2020356"/>
              <a:gd name="connsiteX7" fmla="*/ 1241946 w 2143812"/>
              <a:gd name="connsiteY7" fmla="*/ 1747401 h 2020356"/>
              <a:gd name="connsiteX8" fmla="*/ 1337480 w 2143812"/>
              <a:gd name="connsiteY8" fmla="*/ 1679162 h 2020356"/>
              <a:gd name="connsiteX9" fmla="*/ 1364776 w 2143812"/>
              <a:gd name="connsiteY9" fmla="*/ 1638219 h 2020356"/>
              <a:gd name="connsiteX10" fmla="*/ 1419367 w 2143812"/>
              <a:gd name="connsiteY10" fmla="*/ 1597276 h 2020356"/>
              <a:gd name="connsiteX11" fmla="*/ 1501254 w 2143812"/>
              <a:gd name="connsiteY11" fmla="*/ 1515389 h 2020356"/>
              <a:gd name="connsiteX12" fmla="*/ 1528549 w 2143812"/>
              <a:gd name="connsiteY12" fmla="*/ 1474446 h 2020356"/>
              <a:gd name="connsiteX13" fmla="*/ 1583140 w 2143812"/>
              <a:gd name="connsiteY13" fmla="*/ 1447150 h 2020356"/>
              <a:gd name="connsiteX14" fmla="*/ 1610436 w 2143812"/>
              <a:gd name="connsiteY14" fmla="*/ 1392559 h 2020356"/>
              <a:gd name="connsiteX15" fmla="*/ 1705970 w 2143812"/>
              <a:gd name="connsiteY15" fmla="*/ 1297025 h 2020356"/>
              <a:gd name="connsiteX16" fmla="*/ 1733266 w 2143812"/>
              <a:gd name="connsiteY16" fmla="*/ 1256082 h 2020356"/>
              <a:gd name="connsiteX17" fmla="*/ 1746913 w 2143812"/>
              <a:gd name="connsiteY17" fmla="*/ 1215138 h 2020356"/>
              <a:gd name="connsiteX18" fmla="*/ 1801504 w 2143812"/>
              <a:gd name="connsiteY18" fmla="*/ 1133252 h 2020356"/>
              <a:gd name="connsiteX19" fmla="*/ 1815152 w 2143812"/>
              <a:gd name="connsiteY19" fmla="*/ 1065013 h 2020356"/>
              <a:gd name="connsiteX20" fmla="*/ 1856095 w 2143812"/>
              <a:gd name="connsiteY20" fmla="*/ 1010422 h 2020356"/>
              <a:gd name="connsiteX21" fmla="*/ 1883391 w 2143812"/>
              <a:gd name="connsiteY21" fmla="*/ 955831 h 2020356"/>
              <a:gd name="connsiteX22" fmla="*/ 1910686 w 2143812"/>
              <a:gd name="connsiteY22" fmla="*/ 873944 h 2020356"/>
              <a:gd name="connsiteX23" fmla="*/ 1924334 w 2143812"/>
              <a:gd name="connsiteY23" fmla="*/ 833001 h 2020356"/>
              <a:gd name="connsiteX24" fmla="*/ 1951630 w 2143812"/>
              <a:gd name="connsiteY24" fmla="*/ 778410 h 2020356"/>
              <a:gd name="connsiteX25" fmla="*/ 1978925 w 2143812"/>
              <a:gd name="connsiteY25" fmla="*/ 696524 h 2020356"/>
              <a:gd name="connsiteX26" fmla="*/ 1992573 w 2143812"/>
              <a:gd name="connsiteY26" fmla="*/ 655580 h 2020356"/>
              <a:gd name="connsiteX27" fmla="*/ 2033516 w 2143812"/>
              <a:gd name="connsiteY27" fmla="*/ 628285 h 2020356"/>
              <a:gd name="connsiteX28" fmla="*/ 2060812 w 2143812"/>
              <a:gd name="connsiteY28" fmla="*/ 546398 h 2020356"/>
              <a:gd name="connsiteX29" fmla="*/ 2088107 w 2143812"/>
              <a:gd name="connsiteY29" fmla="*/ 491807 h 2020356"/>
              <a:gd name="connsiteX30" fmla="*/ 2129051 w 2143812"/>
              <a:gd name="connsiteY30" fmla="*/ 355329 h 2020356"/>
              <a:gd name="connsiteX31" fmla="*/ 2115403 w 2143812"/>
              <a:gd name="connsiteY31" fmla="*/ 27783 h 2020356"/>
              <a:gd name="connsiteX32" fmla="*/ 2033516 w 2143812"/>
              <a:gd name="connsiteY32" fmla="*/ 488 h 2020356"/>
              <a:gd name="connsiteX33" fmla="*/ 1828800 w 2143812"/>
              <a:gd name="connsiteY33" fmla="*/ 27783 h 2020356"/>
              <a:gd name="connsiteX34" fmla="*/ 1692322 w 2143812"/>
              <a:gd name="connsiteY34" fmla="*/ 55079 h 2020356"/>
              <a:gd name="connsiteX35" fmla="*/ 1637731 w 2143812"/>
              <a:gd name="connsiteY35" fmla="*/ 82374 h 2020356"/>
              <a:gd name="connsiteX36" fmla="*/ 1542197 w 2143812"/>
              <a:gd name="connsiteY36" fmla="*/ 96022 h 2020356"/>
              <a:gd name="connsiteX37" fmla="*/ 1501254 w 2143812"/>
              <a:gd name="connsiteY37" fmla="*/ 109670 h 2020356"/>
              <a:gd name="connsiteX38" fmla="*/ 1460310 w 2143812"/>
              <a:gd name="connsiteY38" fmla="*/ 150613 h 2020356"/>
              <a:gd name="connsiteX39" fmla="*/ 1378424 w 2143812"/>
              <a:gd name="connsiteY39" fmla="*/ 205204 h 2020356"/>
              <a:gd name="connsiteX40" fmla="*/ 1351128 w 2143812"/>
              <a:gd name="connsiteY40" fmla="*/ 246147 h 2020356"/>
              <a:gd name="connsiteX41" fmla="*/ 1255594 w 2143812"/>
              <a:gd name="connsiteY41" fmla="*/ 328034 h 2020356"/>
              <a:gd name="connsiteX42" fmla="*/ 1201003 w 2143812"/>
              <a:gd name="connsiteY42" fmla="*/ 437216 h 2020356"/>
              <a:gd name="connsiteX43" fmla="*/ 1187355 w 2143812"/>
              <a:gd name="connsiteY43" fmla="*/ 478159 h 2020356"/>
              <a:gd name="connsiteX44" fmla="*/ 1146412 w 2143812"/>
              <a:gd name="connsiteY44" fmla="*/ 519103 h 2020356"/>
              <a:gd name="connsiteX45" fmla="*/ 1119116 w 2143812"/>
              <a:gd name="connsiteY45" fmla="*/ 573694 h 2020356"/>
              <a:gd name="connsiteX46" fmla="*/ 1050877 w 2143812"/>
              <a:gd name="connsiteY46" fmla="*/ 655580 h 2020356"/>
              <a:gd name="connsiteX47" fmla="*/ 1023582 w 2143812"/>
              <a:gd name="connsiteY47" fmla="*/ 710171 h 2020356"/>
              <a:gd name="connsiteX48" fmla="*/ 941695 w 2143812"/>
              <a:gd name="connsiteY48" fmla="*/ 792058 h 2020356"/>
              <a:gd name="connsiteX49" fmla="*/ 900752 w 2143812"/>
              <a:gd name="connsiteY49" fmla="*/ 833001 h 2020356"/>
              <a:gd name="connsiteX50" fmla="*/ 873457 w 2143812"/>
              <a:gd name="connsiteY50" fmla="*/ 873944 h 2020356"/>
              <a:gd name="connsiteX51" fmla="*/ 791570 w 2143812"/>
              <a:gd name="connsiteY51" fmla="*/ 955831 h 2020356"/>
              <a:gd name="connsiteX52" fmla="*/ 709683 w 2143812"/>
              <a:gd name="connsiteY52" fmla="*/ 1037718 h 2020356"/>
              <a:gd name="connsiteX53" fmla="*/ 668740 w 2143812"/>
              <a:gd name="connsiteY53" fmla="*/ 1092309 h 2020356"/>
              <a:gd name="connsiteX54" fmla="*/ 627797 w 2143812"/>
              <a:gd name="connsiteY54" fmla="*/ 1105956 h 2020356"/>
              <a:gd name="connsiteX55" fmla="*/ 573206 w 2143812"/>
              <a:gd name="connsiteY55" fmla="*/ 1187843 h 2020356"/>
              <a:gd name="connsiteX56" fmla="*/ 532263 w 2143812"/>
              <a:gd name="connsiteY56" fmla="*/ 1215138 h 2020356"/>
              <a:gd name="connsiteX57" fmla="*/ 477671 w 2143812"/>
              <a:gd name="connsiteY57" fmla="*/ 1242434 h 2020356"/>
              <a:gd name="connsiteX58" fmla="*/ 409433 w 2143812"/>
              <a:gd name="connsiteY58" fmla="*/ 1324321 h 2020356"/>
              <a:gd name="connsiteX59" fmla="*/ 327546 w 2143812"/>
              <a:gd name="connsiteY59" fmla="*/ 1365264 h 2020356"/>
              <a:gd name="connsiteX60" fmla="*/ 232012 w 2143812"/>
              <a:gd name="connsiteY60" fmla="*/ 1488094 h 2020356"/>
              <a:gd name="connsiteX61" fmla="*/ 191068 w 2143812"/>
              <a:gd name="connsiteY61" fmla="*/ 1515389 h 2020356"/>
              <a:gd name="connsiteX62" fmla="*/ 95534 w 2143812"/>
              <a:gd name="connsiteY62" fmla="*/ 1638219 h 2020356"/>
              <a:gd name="connsiteX63" fmla="*/ 13648 w 2143812"/>
              <a:gd name="connsiteY63" fmla="*/ 1665515 h 2020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2143812" h="2020356">
                <a:moveTo>
                  <a:pt x="0" y="2020356"/>
                </a:moveTo>
                <a:lnTo>
                  <a:pt x="477671" y="2006709"/>
                </a:lnTo>
                <a:cubicBezTo>
                  <a:pt x="501331" y="2005582"/>
                  <a:pt x="610051" y="1987975"/>
                  <a:pt x="641445" y="1979413"/>
                </a:cubicBezTo>
                <a:cubicBezTo>
                  <a:pt x="669203" y="1971843"/>
                  <a:pt x="695118" y="1957761"/>
                  <a:pt x="723331" y="1952118"/>
                </a:cubicBezTo>
                <a:cubicBezTo>
                  <a:pt x="736623" y="1949460"/>
                  <a:pt x="828369" y="1932235"/>
                  <a:pt x="846161" y="1924822"/>
                </a:cubicBezTo>
                <a:cubicBezTo>
                  <a:pt x="883721" y="1909172"/>
                  <a:pt x="916741" y="1883098"/>
                  <a:pt x="955343" y="1870231"/>
                </a:cubicBezTo>
                <a:cubicBezTo>
                  <a:pt x="1226918" y="1779705"/>
                  <a:pt x="891015" y="1895963"/>
                  <a:pt x="1091821" y="1815640"/>
                </a:cubicBezTo>
                <a:cubicBezTo>
                  <a:pt x="1219392" y="1764611"/>
                  <a:pt x="1130117" y="1817293"/>
                  <a:pt x="1241946" y="1747401"/>
                </a:cubicBezTo>
                <a:cubicBezTo>
                  <a:pt x="1262614" y="1734484"/>
                  <a:pt x="1324130" y="1692512"/>
                  <a:pt x="1337480" y="1679162"/>
                </a:cubicBezTo>
                <a:cubicBezTo>
                  <a:pt x="1349078" y="1667564"/>
                  <a:pt x="1353178" y="1649817"/>
                  <a:pt x="1364776" y="1638219"/>
                </a:cubicBezTo>
                <a:cubicBezTo>
                  <a:pt x="1380860" y="1622135"/>
                  <a:pt x="1402460" y="1612492"/>
                  <a:pt x="1419367" y="1597276"/>
                </a:cubicBezTo>
                <a:cubicBezTo>
                  <a:pt x="1448060" y="1571453"/>
                  <a:pt x="1479842" y="1547508"/>
                  <a:pt x="1501254" y="1515389"/>
                </a:cubicBezTo>
                <a:cubicBezTo>
                  <a:pt x="1510352" y="1501741"/>
                  <a:pt x="1515948" y="1484947"/>
                  <a:pt x="1528549" y="1474446"/>
                </a:cubicBezTo>
                <a:cubicBezTo>
                  <a:pt x="1544178" y="1461421"/>
                  <a:pt x="1564943" y="1456249"/>
                  <a:pt x="1583140" y="1447150"/>
                </a:cubicBezTo>
                <a:cubicBezTo>
                  <a:pt x="1592239" y="1428953"/>
                  <a:pt x="1597553" y="1408305"/>
                  <a:pt x="1610436" y="1392559"/>
                </a:cubicBezTo>
                <a:cubicBezTo>
                  <a:pt x="1638954" y="1357704"/>
                  <a:pt x="1680989" y="1334496"/>
                  <a:pt x="1705970" y="1297025"/>
                </a:cubicBezTo>
                <a:lnTo>
                  <a:pt x="1733266" y="1256082"/>
                </a:lnTo>
                <a:cubicBezTo>
                  <a:pt x="1737815" y="1242434"/>
                  <a:pt x="1739927" y="1227714"/>
                  <a:pt x="1746913" y="1215138"/>
                </a:cubicBezTo>
                <a:cubicBezTo>
                  <a:pt x="1762844" y="1186461"/>
                  <a:pt x="1801504" y="1133252"/>
                  <a:pt x="1801504" y="1133252"/>
                </a:cubicBezTo>
                <a:cubicBezTo>
                  <a:pt x="1806053" y="1110506"/>
                  <a:pt x="1805731" y="1086211"/>
                  <a:pt x="1815152" y="1065013"/>
                </a:cubicBezTo>
                <a:cubicBezTo>
                  <a:pt x="1824390" y="1044227"/>
                  <a:pt x="1844040" y="1029711"/>
                  <a:pt x="1856095" y="1010422"/>
                </a:cubicBezTo>
                <a:cubicBezTo>
                  <a:pt x="1866878" y="993170"/>
                  <a:pt x="1875835" y="974721"/>
                  <a:pt x="1883391" y="955831"/>
                </a:cubicBezTo>
                <a:cubicBezTo>
                  <a:pt x="1894077" y="929117"/>
                  <a:pt x="1901588" y="901240"/>
                  <a:pt x="1910686" y="873944"/>
                </a:cubicBezTo>
                <a:cubicBezTo>
                  <a:pt x="1915235" y="860296"/>
                  <a:pt x="1917900" y="845868"/>
                  <a:pt x="1924334" y="833001"/>
                </a:cubicBezTo>
                <a:cubicBezTo>
                  <a:pt x="1933433" y="814804"/>
                  <a:pt x="1944074" y="797300"/>
                  <a:pt x="1951630" y="778410"/>
                </a:cubicBezTo>
                <a:cubicBezTo>
                  <a:pt x="1962316" y="751696"/>
                  <a:pt x="1969827" y="723819"/>
                  <a:pt x="1978925" y="696524"/>
                </a:cubicBezTo>
                <a:cubicBezTo>
                  <a:pt x="1983474" y="682876"/>
                  <a:pt x="1980603" y="663560"/>
                  <a:pt x="1992573" y="655580"/>
                </a:cubicBezTo>
                <a:lnTo>
                  <a:pt x="2033516" y="628285"/>
                </a:lnTo>
                <a:cubicBezTo>
                  <a:pt x="2042615" y="600989"/>
                  <a:pt x="2047945" y="572133"/>
                  <a:pt x="2060812" y="546398"/>
                </a:cubicBezTo>
                <a:cubicBezTo>
                  <a:pt x="2069910" y="528201"/>
                  <a:pt x="2080551" y="510697"/>
                  <a:pt x="2088107" y="491807"/>
                </a:cubicBezTo>
                <a:cubicBezTo>
                  <a:pt x="2110260" y="436424"/>
                  <a:pt x="2115645" y="408955"/>
                  <a:pt x="2129051" y="355329"/>
                </a:cubicBezTo>
                <a:cubicBezTo>
                  <a:pt x="2124502" y="246147"/>
                  <a:pt x="2143812" y="133302"/>
                  <a:pt x="2115403" y="27783"/>
                </a:cubicBezTo>
                <a:cubicBezTo>
                  <a:pt x="2107923" y="0"/>
                  <a:pt x="2033516" y="488"/>
                  <a:pt x="2033516" y="488"/>
                </a:cubicBezTo>
                <a:cubicBezTo>
                  <a:pt x="1965277" y="9586"/>
                  <a:pt x="1896778" y="16907"/>
                  <a:pt x="1828800" y="27783"/>
                </a:cubicBezTo>
                <a:cubicBezTo>
                  <a:pt x="1782989" y="35113"/>
                  <a:pt x="1692322" y="55079"/>
                  <a:pt x="1692322" y="55079"/>
                </a:cubicBezTo>
                <a:cubicBezTo>
                  <a:pt x="1674125" y="64177"/>
                  <a:pt x="1657359" y="77021"/>
                  <a:pt x="1637731" y="82374"/>
                </a:cubicBezTo>
                <a:cubicBezTo>
                  <a:pt x="1606696" y="90838"/>
                  <a:pt x="1573740" y="89713"/>
                  <a:pt x="1542197" y="96022"/>
                </a:cubicBezTo>
                <a:cubicBezTo>
                  <a:pt x="1528090" y="98843"/>
                  <a:pt x="1514902" y="105121"/>
                  <a:pt x="1501254" y="109670"/>
                </a:cubicBezTo>
                <a:cubicBezTo>
                  <a:pt x="1487606" y="123318"/>
                  <a:pt x="1475545" y="138763"/>
                  <a:pt x="1460310" y="150613"/>
                </a:cubicBezTo>
                <a:cubicBezTo>
                  <a:pt x="1434415" y="170753"/>
                  <a:pt x="1378424" y="205204"/>
                  <a:pt x="1378424" y="205204"/>
                </a:cubicBezTo>
                <a:cubicBezTo>
                  <a:pt x="1369325" y="218852"/>
                  <a:pt x="1362726" y="234549"/>
                  <a:pt x="1351128" y="246147"/>
                </a:cubicBezTo>
                <a:cubicBezTo>
                  <a:pt x="1317668" y="279607"/>
                  <a:pt x="1281590" y="287183"/>
                  <a:pt x="1255594" y="328034"/>
                </a:cubicBezTo>
                <a:cubicBezTo>
                  <a:pt x="1233749" y="362362"/>
                  <a:pt x="1213871" y="398614"/>
                  <a:pt x="1201003" y="437216"/>
                </a:cubicBezTo>
                <a:cubicBezTo>
                  <a:pt x="1196454" y="450864"/>
                  <a:pt x="1195335" y="466189"/>
                  <a:pt x="1187355" y="478159"/>
                </a:cubicBezTo>
                <a:cubicBezTo>
                  <a:pt x="1176649" y="494218"/>
                  <a:pt x="1157630" y="503397"/>
                  <a:pt x="1146412" y="519103"/>
                </a:cubicBezTo>
                <a:cubicBezTo>
                  <a:pt x="1134587" y="535658"/>
                  <a:pt x="1129210" y="556030"/>
                  <a:pt x="1119116" y="573694"/>
                </a:cubicBezTo>
                <a:cubicBezTo>
                  <a:pt x="1093780" y="618031"/>
                  <a:pt x="1088516" y="617942"/>
                  <a:pt x="1050877" y="655580"/>
                </a:cubicBezTo>
                <a:cubicBezTo>
                  <a:pt x="1041779" y="673777"/>
                  <a:pt x="1036291" y="694284"/>
                  <a:pt x="1023582" y="710171"/>
                </a:cubicBezTo>
                <a:cubicBezTo>
                  <a:pt x="999468" y="740314"/>
                  <a:pt x="968991" y="764762"/>
                  <a:pt x="941695" y="792058"/>
                </a:cubicBezTo>
                <a:cubicBezTo>
                  <a:pt x="928047" y="805706"/>
                  <a:pt x="911458" y="816942"/>
                  <a:pt x="900752" y="833001"/>
                </a:cubicBezTo>
                <a:cubicBezTo>
                  <a:pt x="891654" y="846649"/>
                  <a:pt x="884354" y="861685"/>
                  <a:pt x="873457" y="873944"/>
                </a:cubicBezTo>
                <a:cubicBezTo>
                  <a:pt x="847811" y="902795"/>
                  <a:pt x="814731" y="924949"/>
                  <a:pt x="791570" y="955831"/>
                </a:cubicBezTo>
                <a:cubicBezTo>
                  <a:pt x="740785" y="1023544"/>
                  <a:pt x="769553" y="997805"/>
                  <a:pt x="709683" y="1037718"/>
                </a:cubicBezTo>
                <a:cubicBezTo>
                  <a:pt x="696035" y="1055915"/>
                  <a:pt x="686214" y="1077747"/>
                  <a:pt x="668740" y="1092309"/>
                </a:cubicBezTo>
                <a:cubicBezTo>
                  <a:pt x="657688" y="1101519"/>
                  <a:pt x="637969" y="1095784"/>
                  <a:pt x="627797" y="1105956"/>
                </a:cubicBezTo>
                <a:cubicBezTo>
                  <a:pt x="604600" y="1129153"/>
                  <a:pt x="600502" y="1169646"/>
                  <a:pt x="573206" y="1187843"/>
                </a:cubicBezTo>
                <a:cubicBezTo>
                  <a:pt x="559558" y="1196941"/>
                  <a:pt x="546504" y="1207000"/>
                  <a:pt x="532263" y="1215138"/>
                </a:cubicBezTo>
                <a:cubicBezTo>
                  <a:pt x="514598" y="1225232"/>
                  <a:pt x="494227" y="1230609"/>
                  <a:pt x="477671" y="1242434"/>
                </a:cubicBezTo>
                <a:cubicBezTo>
                  <a:pt x="399412" y="1298333"/>
                  <a:pt x="469290" y="1264464"/>
                  <a:pt x="409433" y="1324321"/>
                </a:cubicBezTo>
                <a:cubicBezTo>
                  <a:pt x="382978" y="1350776"/>
                  <a:pt x="360844" y="1354164"/>
                  <a:pt x="327546" y="1365264"/>
                </a:cubicBezTo>
                <a:cubicBezTo>
                  <a:pt x="289507" y="1422322"/>
                  <a:pt x="280114" y="1448009"/>
                  <a:pt x="232012" y="1488094"/>
                </a:cubicBezTo>
                <a:cubicBezTo>
                  <a:pt x="219411" y="1498595"/>
                  <a:pt x="204716" y="1506291"/>
                  <a:pt x="191068" y="1515389"/>
                </a:cubicBezTo>
                <a:cubicBezTo>
                  <a:pt x="177073" y="1536382"/>
                  <a:pt x="129491" y="1619354"/>
                  <a:pt x="95534" y="1638219"/>
                </a:cubicBezTo>
                <a:cubicBezTo>
                  <a:pt x="70383" y="1652192"/>
                  <a:pt x="13648" y="1665515"/>
                  <a:pt x="13648" y="1665515"/>
                </a:cubicBez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2273300" y="-8001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Совершилась ли работа?</a:t>
            </a:r>
          </a:p>
        </p:txBody>
      </p:sp>
      <p:pic>
        <p:nvPicPr>
          <p:cNvPr id="10" name="Picture 6" descr="75_shtanga_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806321"/>
            <a:ext cx="2837235" cy="202453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9" dur="20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4" name="Picture 4" descr="http://im0-tub-ru.yandex.net/i?id=19327867-13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276872"/>
            <a:ext cx="3604247" cy="1932806"/>
          </a:xfrm>
          <a:prstGeom prst="rect">
            <a:avLst/>
          </a:prstGeom>
          <a:noFill/>
        </p:spPr>
      </p:pic>
      <p:sp>
        <p:nvSpPr>
          <p:cNvPr id="10" name="Полилиния 9"/>
          <p:cNvSpPr/>
          <p:nvPr/>
        </p:nvSpPr>
        <p:spPr bwMode="auto">
          <a:xfrm>
            <a:off x="3635896" y="404664"/>
            <a:ext cx="600502" cy="3193576"/>
          </a:xfrm>
          <a:custGeom>
            <a:avLst/>
            <a:gdLst>
              <a:gd name="connsiteX0" fmla="*/ 354842 w 600502"/>
              <a:gd name="connsiteY0" fmla="*/ 3193576 h 3193576"/>
              <a:gd name="connsiteX1" fmla="*/ 341194 w 600502"/>
              <a:gd name="connsiteY1" fmla="*/ 2947916 h 3193576"/>
              <a:gd name="connsiteX2" fmla="*/ 286603 w 600502"/>
              <a:gd name="connsiteY2" fmla="*/ 2866029 h 3193576"/>
              <a:gd name="connsiteX3" fmla="*/ 245660 w 600502"/>
              <a:gd name="connsiteY3" fmla="*/ 2784143 h 3193576"/>
              <a:gd name="connsiteX4" fmla="*/ 204717 w 600502"/>
              <a:gd name="connsiteY4" fmla="*/ 2647665 h 3193576"/>
              <a:gd name="connsiteX5" fmla="*/ 191069 w 600502"/>
              <a:gd name="connsiteY5" fmla="*/ 2579426 h 3193576"/>
              <a:gd name="connsiteX6" fmla="*/ 163773 w 600502"/>
              <a:gd name="connsiteY6" fmla="*/ 2538483 h 3193576"/>
              <a:gd name="connsiteX7" fmla="*/ 150125 w 600502"/>
              <a:gd name="connsiteY7" fmla="*/ 2497540 h 3193576"/>
              <a:gd name="connsiteX8" fmla="*/ 122830 w 600502"/>
              <a:gd name="connsiteY8" fmla="*/ 2361062 h 3193576"/>
              <a:gd name="connsiteX9" fmla="*/ 109182 w 600502"/>
              <a:gd name="connsiteY9" fmla="*/ 2156346 h 3193576"/>
              <a:gd name="connsiteX10" fmla="*/ 95534 w 600502"/>
              <a:gd name="connsiteY10" fmla="*/ 1883391 h 3193576"/>
              <a:gd name="connsiteX11" fmla="*/ 81887 w 600502"/>
              <a:gd name="connsiteY11" fmla="*/ 1815152 h 3193576"/>
              <a:gd name="connsiteX12" fmla="*/ 54591 w 600502"/>
              <a:gd name="connsiteY12" fmla="*/ 1651379 h 3193576"/>
              <a:gd name="connsiteX13" fmla="*/ 40943 w 600502"/>
              <a:gd name="connsiteY13" fmla="*/ 1501253 h 3193576"/>
              <a:gd name="connsiteX14" fmla="*/ 0 w 600502"/>
              <a:gd name="connsiteY14" fmla="*/ 1214650 h 3193576"/>
              <a:gd name="connsiteX15" fmla="*/ 13648 w 600502"/>
              <a:gd name="connsiteY15" fmla="*/ 573206 h 3193576"/>
              <a:gd name="connsiteX16" fmla="*/ 27296 w 600502"/>
              <a:gd name="connsiteY16" fmla="*/ 532262 h 3193576"/>
              <a:gd name="connsiteX17" fmla="*/ 68239 w 600502"/>
              <a:gd name="connsiteY17" fmla="*/ 368489 h 3193576"/>
              <a:gd name="connsiteX18" fmla="*/ 68239 w 600502"/>
              <a:gd name="connsiteY18" fmla="*/ 368489 h 3193576"/>
              <a:gd name="connsiteX19" fmla="*/ 109182 w 600502"/>
              <a:gd name="connsiteY19" fmla="*/ 232012 h 3193576"/>
              <a:gd name="connsiteX20" fmla="*/ 122830 w 600502"/>
              <a:gd name="connsiteY20" fmla="*/ 191068 h 3193576"/>
              <a:gd name="connsiteX21" fmla="*/ 150125 w 600502"/>
              <a:gd name="connsiteY21" fmla="*/ 150125 h 3193576"/>
              <a:gd name="connsiteX22" fmla="*/ 218364 w 600502"/>
              <a:gd name="connsiteY22" fmla="*/ 27295 h 3193576"/>
              <a:gd name="connsiteX23" fmla="*/ 259308 w 600502"/>
              <a:gd name="connsiteY23" fmla="*/ 0 h 3193576"/>
              <a:gd name="connsiteX24" fmla="*/ 436728 w 600502"/>
              <a:gd name="connsiteY24" fmla="*/ 40943 h 3193576"/>
              <a:gd name="connsiteX25" fmla="*/ 464024 w 600502"/>
              <a:gd name="connsiteY25" fmla="*/ 95534 h 3193576"/>
              <a:gd name="connsiteX26" fmla="*/ 491320 w 600502"/>
              <a:gd name="connsiteY26" fmla="*/ 136477 h 3193576"/>
              <a:gd name="connsiteX27" fmla="*/ 518615 w 600502"/>
              <a:gd name="connsiteY27" fmla="*/ 218364 h 3193576"/>
              <a:gd name="connsiteX28" fmla="*/ 532263 w 600502"/>
              <a:gd name="connsiteY28" fmla="*/ 259307 h 3193576"/>
              <a:gd name="connsiteX29" fmla="*/ 545911 w 600502"/>
              <a:gd name="connsiteY29" fmla="*/ 382137 h 3193576"/>
              <a:gd name="connsiteX30" fmla="*/ 573206 w 600502"/>
              <a:gd name="connsiteY30" fmla="*/ 450376 h 3193576"/>
              <a:gd name="connsiteX31" fmla="*/ 586854 w 600502"/>
              <a:gd name="connsiteY31" fmla="*/ 723331 h 3193576"/>
              <a:gd name="connsiteX32" fmla="*/ 600502 w 600502"/>
              <a:gd name="connsiteY32" fmla="*/ 832513 h 3193576"/>
              <a:gd name="connsiteX33" fmla="*/ 573206 w 600502"/>
              <a:gd name="connsiteY33" fmla="*/ 1978925 h 3193576"/>
              <a:gd name="connsiteX34" fmla="*/ 559558 w 600502"/>
              <a:gd name="connsiteY34" fmla="*/ 2088107 h 3193576"/>
              <a:gd name="connsiteX35" fmla="*/ 532263 w 600502"/>
              <a:gd name="connsiteY35" fmla="*/ 2224585 h 3193576"/>
              <a:gd name="connsiteX36" fmla="*/ 491320 w 600502"/>
              <a:gd name="connsiteY36" fmla="*/ 2402006 h 3193576"/>
              <a:gd name="connsiteX37" fmla="*/ 491320 w 600502"/>
              <a:gd name="connsiteY37" fmla="*/ 2402006 h 3193576"/>
              <a:gd name="connsiteX38" fmla="*/ 477672 w 600502"/>
              <a:gd name="connsiteY38" fmla="*/ 2483892 h 3193576"/>
              <a:gd name="connsiteX39" fmla="*/ 423081 w 600502"/>
              <a:gd name="connsiteY39" fmla="*/ 2647665 h 3193576"/>
              <a:gd name="connsiteX40" fmla="*/ 409433 w 600502"/>
              <a:gd name="connsiteY40" fmla="*/ 2825086 h 3193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00502" h="3193576">
                <a:moveTo>
                  <a:pt x="354842" y="3193576"/>
                </a:moveTo>
                <a:cubicBezTo>
                  <a:pt x="350293" y="3111689"/>
                  <a:pt x="357921" y="3028205"/>
                  <a:pt x="341194" y="2947916"/>
                </a:cubicBezTo>
                <a:cubicBezTo>
                  <a:pt x="334503" y="2915800"/>
                  <a:pt x="296977" y="2897151"/>
                  <a:pt x="286603" y="2866029"/>
                </a:cubicBezTo>
                <a:cubicBezTo>
                  <a:pt x="236827" y="2716705"/>
                  <a:pt x="316213" y="2942887"/>
                  <a:pt x="245660" y="2784143"/>
                </a:cubicBezTo>
                <a:cubicBezTo>
                  <a:pt x="230536" y="2750113"/>
                  <a:pt x="213540" y="2687370"/>
                  <a:pt x="204717" y="2647665"/>
                </a:cubicBezTo>
                <a:cubicBezTo>
                  <a:pt x="199685" y="2625021"/>
                  <a:pt x="199214" y="2601146"/>
                  <a:pt x="191069" y="2579426"/>
                </a:cubicBezTo>
                <a:cubicBezTo>
                  <a:pt x="185310" y="2564068"/>
                  <a:pt x="171109" y="2553154"/>
                  <a:pt x="163773" y="2538483"/>
                </a:cubicBezTo>
                <a:cubicBezTo>
                  <a:pt x="157339" y="2525616"/>
                  <a:pt x="153360" y="2511558"/>
                  <a:pt x="150125" y="2497540"/>
                </a:cubicBezTo>
                <a:cubicBezTo>
                  <a:pt x="139693" y="2452335"/>
                  <a:pt x="131928" y="2406555"/>
                  <a:pt x="122830" y="2361062"/>
                </a:cubicBezTo>
                <a:cubicBezTo>
                  <a:pt x="118281" y="2292823"/>
                  <a:pt x="113084" y="2224625"/>
                  <a:pt x="109182" y="2156346"/>
                </a:cubicBezTo>
                <a:cubicBezTo>
                  <a:pt x="103985" y="2065396"/>
                  <a:pt x="102799" y="1974200"/>
                  <a:pt x="95534" y="1883391"/>
                </a:cubicBezTo>
                <a:cubicBezTo>
                  <a:pt x="93684" y="1860268"/>
                  <a:pt x="85414" y="1838079"/>
                  <a:pt x="81887" y="1815152"/>
                </a:cubicBezTo>
                <a:cubicBezTo>
                  <a:pt x="56330" y="1649030"/>
                  <a:pt x="82035" y="1761153"/>
                  <a:pt x="54591" y="1651379"/>
                </a:cubicBezTo>
                <a:cubicBezTo>
                  <a:pt x="50042" y="1601337"/>
                  <a:pt x="47176" y="1551113"/>
                  <a:pt x="40943" y="1501253"/>
                </a:cubicBezTo>
                <a:cubicBezTo>
                  <a:pt x="28973" y="1405494"/>
                  <a:pt x="0" y="1214650"/>
                  <a:pt x="0" y="1214650"/>
                </a:cubicBezTo>
                <a:cubicBezTo>
                  <a:pt x="4549" y="1000835"/>
                  <a:pt x="5100" y="786898"/>
                  <a:pt x="13648" y="573206"/>
                </a:cubicBezTo>
                <a:cubicBezTo>
                  <a:pt x="14223" y="558831"/>
                  <a:pt x="24175" y="546306"/>
                  <a:pt x="27296" y="532262"/>
                </a:cubicBezTo>
                <a:cubicBezTo>
                  <a:pt x="64051" y="366863"/>
                  <a:pt x="13084" y="533953"/>
                  <a:pt x="68239" y="368489"/>
                </a:cubicBezTo>
                <a:lnTo>
                  <a:pt x="68239" y="368489"/>
                </a:lnTo>
                <a:cubicBezTo>
                  <a:pt x="88865" y="285986"/>
                  <a:pt x="75956" y="331691"/>
                  <a:pt x="109182" y="232012"/>
                </a:cubicBezTo>
                <a:cubicBezTo>
                  <a:pt x="113731" y="218364"/>
                  <a:pt x="114850" y="203038"/>
                  <a:pt x="122830" y="191068"/>
                </a:cubicBezTo>
                <a:cubicBezTo>
                  <a:pt x="131928" y="177420"/>
                  <a:pt x="143463" y="165114"/>
                  <a:pt x="150125" y="150125"/>
                </a:cubicBezTo>
                <a:cubicBezTo>
                  <a:pt x="190456" y="59380"/>
                  <a:pt x="152426" y="82242"/>
                  <a:pt x="218364" y="27295"/>
                </a:cubicBezTo>
                <a:cubicBezTo>
                  <a:pt x="230965" y="16794"/>
                  <a:pt x="245660" y="9098"/>
                  <a:pt x="259308" y="0"/>
                </a:cubicBezTo>
                <a:cubicBezTo>
                  <a:pt x="298217" y="4323"/>
                  <a:pt x="396723" y="938"/>
                  <a:pt x="436728" y="40943"/>
                </a:cubicBezTo>
                <a:cubicBezTo>
                  <a:pt x="451114" y="55329"/>
                  <a:pt x="453930" y="77870"/>
                  <a:pt x="464024" y="95534"/>
                </a:cubicBezTo>
                <a:cubicBezTo>
                  <a:pt x="472162" y="109775"/>
                  <a:pt x="482221" y="122829"/>
                  <a:pt x="491320" y="136477"/>
                </a:cubicBezTo>
                <a:lnTo>
                  <a:pt x="518615" y="218364"/>
                </a:lnTo>
                <a:lnTo>
                  <a:pt x="532263" y="259307"/>
                </a:lnTo>
                <a:cubicBezTo>
                  <a:pt x="536812" y="300250"/>
                  <a:pt x="537279" y="341856"/>
                  <a:pt x="545911" y="382137"/>
                </a:cubicBezTo>
                <a:cubicBezTo>
                  <a:pt x="551044" y="406092"/>
                  <a:pt x="570287" y="426052"/>
                  <a:pt x="573206" y="450376"/>
                </a:cubicBezTo>
                <a:cubicBezTo>
                  <a:pt x="584060" y="540826"/>
                  <a:pt x="580363" y="632464"/>
                  <a:pt x="586854" y="723331"/>
                </a:cubicBezTo>
                <a:cubicBezTo>
                  <a:pt x="589467" y="759915"/>
                  <a:pt x="595953" y="796119"/>
                  <a:pt x="600502" y="832513"/>
                </a:cubicBezTo>
                <a:cubicBezTo>
                  <a:pt x="591403" y="1214650"/>
                  <a:pt x="585664" y="1596882"/>
                  <a:pt x="573206" y="1978925"/>
                </a:cubicBezTo>
                <a:cubicBezTo>
                  <a:pt x="572011" y="2015583"/>
                  <a:pt x="564405" y="2051751"/>
                  <a:pt x="559558" y="2088107"/>
                </a:cubicBezTo>
                <a:cubicBezTo>
                  <a:pt x="545618" y="2192658"/>
                  <a:pt x="555305" y="2155460"/>
                  <a:pt x="532263" y="2224585"/>
                </a:cubicBezTo>
                <a:cubicBezTo>
                  <a:pt x="514546" y="2348602"/>
                  <a:pt x="528787" y="2289602"/>
                  <a:pt x="491320" y="2402006"/>
                </a:cubicBezTo>
                <a:lnTo>
                  <a:pt x="491320" y="2402006"/>
                </a:lnTo>
                <a:cubicBezTo>
                  <a:pt x="486771" y="2429301"/>
                  <a:pt x="484384" y="2457046"/>
                  <a:pt x="477672" y="2483892"/>
                </a:cubicBezTo>
                <a:cubicBezTo>
                  <a:pt x="477670" y="2483901"/>
                  <a:pt x="423083" y="2647655"/>
                  <a:pt x="423081" y="2647665"/>
                </a:cubicBezTo>
                <a:cubicBezTo>
                  <a:pt x="404198" y="2760963"/>
                  <a:pt x="409433" y="2701880"/>
                  <a:pt x="409433" y="2825086"/>
                </a:cubicBez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-252536" y="4365104"/>
            <a:ext cx="7696200" cy="3657600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rgbClr val="0000FF"/>
                </a:solidFill>
                <a:latin typeface="Times New Roman" pitchFamily="18" charset="0"/>
              </a:rPr>
              <a:t>    Работа, совершаемая силой тяжести при движении мячика по горизонтальной поверхности 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</a:rPr>
              <a:t>равна нулю</a:t>
            </a:r>
            <a:r>
              <a:rPr lang="ru-RU" sz="2800" dirty="0" smtClean="0">
                <a:solidFill>
                  <a:srgbClr val="0000FF"/>
                </a:solidFill>
                <a:latin typeface="Times New Roman" pitchFamily="18" charset="0"/>
              </a:rPr>
              <a:t>.</a:t>
            </a:r>
            <a:endParaRPr lang="ru-RU" sz="2800" dirty="0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139952" y="620688"/>
            <a:ext cx="500404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dirty="0" smtClean="0">
                <a:solidFill>
                  <a:srgbClr val="0000CC"/>
                </a:solidFill>
                <a:latin typeface="Times New Roman" pitchFamily="18" charset="0"/>
              </a:rPr>
              <a:t>Если </a:t>
            </a:r>
            <a:r>
              <a:rPr lang="ru-RU" sz="2800" b="1" i="1" dirty="0">
                <a:solidFill>
                  <a:srgbClr val="0000CC"/>
                </a:solidFill>
                <a:latin typeface="Times New Roman" pitchFamily="18" charset="0"/>
              </a:rPr>
              <a:t>направление силы, действующей на тело, перпендикулярно направлению движения, то </a:t>
            </a:r>
            <a:r>
              <a:rPr lang="ru-RU" sz="2800" b="1" i="1" dirty="0" smtClean="0">
                <a:solidFill>
                  <a:srgbClr val="0000CC"/>
                </a:solidFill>
                <a:latin typeface="Times New Roman" pitchFamily="18" charset="0"/>
              </a:rPr>
              <a:t>работа силой </a:t>
            </a:r>
            <a:r>
              <a:rPr lang="ru-RU" sz="2800" b="1" i="1" dirty="0">
                <a:solidFill>
                  <a:srgbClr val="0000CC"/>
                </a:solidFill>
                <a:latin typeface="Times New Roman" pitchFamily="18" charset="0"/>
              </a:rPr>
              <a:t>не совершается, работа равна нулю.</a:t>
            </a: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869160"/>
            <a:ext cx="3347864" cy="1773238"/>
          </a:xfrm>
          <a:prstGeom prst="rect">
            <a:avLst/>
          </a:prstGeom>
          <a:noFill/>
        </p:spPr>
      </p:pic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979712" y="5805264"/>
            <a:ext cx="208915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>
                <a:latin typeface="Times New Roman" pitchFamily="18" charset="0"/>
              </a:rPr>
              <a:t>А = 0</a:t>
            </a: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build="p"/>
      <p:bldP spid="13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188640"/>
            <a:ext cx="6870700" cy="1296144"/>
          </a:xfrm>
        </p:spPr>
        <p:txBody>
          <a:bodyPr/>
          <a:lstStyle/>
          <a:p>
            <a:pPr algn="ctr" eaLnBrk="1" hangingPunct="1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можно трудиться, не совершая работы?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35150" y="1524000"/>
            <a:ext cx="647065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 тело двигается по инерции</a:t>
            </a:r>
          </a:p>
          <a:p>
            <a:pPr eaLnBrk="1" hangingPunct="1">
              <a:lnSpc>
                <a:spcPct val="90000"/>
              </a:lnSpc>
            </a:pPr>
            <a:endParaRPr lang="ru-RU" sz="3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 совершается бессмысленное усилие</a:t>
            </a:r>
          </a:p>
          <a:p>
            <a:pPr eaLnBrk="1" hangingPunct="1">
              <a:lnSpc>
                <a:spcPct val="90000"/>
              </a:lnSpc>
            </a:pPr>
            <a:endParaRPr lang="ru-RU" sz="3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 не учитывается взаимное расположение силы и направления движения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165" y="1196752"/>
            <a:ext cx="1575023" cy="1575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068960"/>
            <a:ext cx="1502668" cy="1502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6036" y="4868862"/>
            <a:ext cx="1597677" cy="1584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476672"/>
            <a:ext cx="7481888" cy="1150938"/>
          </a:xfrm>
        </p:spPr>
        <p:txBody>
          <a:bodyPr/>
          <a:lstStyle/>
          <a:p>
            <a:pPr algn="ctr" eaLnBrk="1" hangingPunct="1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совершения работы необходимо три условия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84784"/>
            <a:ext cx="7543800" cy="2913063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должна быть сила </a:t>
            </a:r>
          </a:p>
          <a:p>
            <a:pPr eaLnBrk="1" hangingPunct="1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направление движения не должно быть перпендикулярно направлению силы</a:t>
            </a:r>
          </a:p>
          <a:p>
            <a:pPr eaLnBrk="1" hangingPunct="1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тело должно двигаться </a:t>
            </a:r>
          </a:p>
        </p:txBody>
      </p:sp>
      <p:pic>
        <p:nvPicPr>
          <p:cNvPr id="17412" name="Picture 5" descr="MCPE01495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3068960"/>
            <a:ext cx="2852738" cy="346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Прямоугольник 3"/>
          <p:cNvSpPr>
            <a:spLocks noChangeArrowheads="1"/>
          </p:cNvSpPr>
          <p:nvPr/>
        </p:nvSpPr>
        <p:spPr bwMode="auto">
          <a:xfrm>
            <a:off x="251520" y="0"/>
            <a:ext cx="86423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 может быть положительной и отрицательной.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8313" y="1117402"/>
            <a:ext cx="5616575" cy="1846659"/>
          </a:xfrm>
          <a:prstGeom prst="rect">
            <a:avLst/>
          </a:prstGeom>
          <a:solidFill>
            <a:srgbClr val="66FFFF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Если направление силы и направление движения тела совпадают, совершается положительная работа.</a:t>
            </a:r>
          </a:p>
          <a:p>
            <a:pPr eaLnBrk="0" hangingPunct="0"/>
            <a:endParaRPr lang="ru-RU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39552" y="3933056"/>
            <a:ext cx="5616575" cy="1815882"/>
          </a:xfrm>
          <a:prstGeom prst="rect">
            <a:avLst/>
          </a:prstGeom>
          <a:solidFill>
            <a:srgbClr val="66FFFF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Если направление силы и движения тела противоположны, совершается отрицательная работа.</a:t>
            </a:r>
          </a:p>
        </p:txBody>
      </p:sp>
      <p:sp>
        <p:nvSpPr>
          <p:cNvPr id="12" name="Стрелка вниз 11"/>
          <p:cNvSpPr/>
          <p:nvPr/>
        </p:nvSpPr>
        <p:spPr>
          <a:xfrm rot="16200000" flipH="1">
            <a:off x="8081962" y="5103813"/>
            <a:ext cx="252413" cy="93503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5400000">
            <a:off x="7002462" y="4959351"/>
            <a:ext cx="252413" cy="1223962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6732588" y="5661025"/>
          <a:ext cx="38893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8" name="Формула" r:id="rId3" imgW="114250" imgH="228501" progId="Equation.3">
                  <p:embed/>
                </p:oleObj>
              </mc:Choice>
              <mc:Fallback>
                <p:oleObj name="Формула" r:id="rId3" imgW="114250" imgH="228501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588" y="5661025"/>
                        <a:ext cx="388937" cy="647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7667625" y="2781300"/>
          <a:ext cx="38893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9" name="Формула" r:id="rId5" imgW="114250" imgH="228501" progId="Equation.3">
                  <p:embed/>
                </p:oleObj>
              </mc:Choice>
              <mc:Fallback>
                <p:oleObj name="Формула" r:id="rId5" imgW="114250" imgH="228501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7625" y="2781300"/>
                        <a:ext cx="388938" cy="647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8037513" y="5700713"/>
          <a:ext cx="598487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0" name="Формула" r:id="rId6" imgW="279279" imgH="253890" progId="Equation.3">
                  <p:embed/>
                </p:oleObj>
              </mc:Choice>
              <mc:Fallback>
                <p:oleObj name="Формула" r:id="rId6" imgW="279279" imgH="253890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37513" y="5700713"/>
                        <a:ext cx="598487" cy="6254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8243888" y="2133600"/>
          <a:ext cx="7620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1" name="Формула" r:id="rId8" imgW="355446" imgH="228501" progId="Equation.3">
                  <p:embed/>
                </p:oleObj>
              </mc:Choice>
              <mc:Fallback>
                <p:oleObj name="Формула" r:id="rId8" imgW="355446" imgH="228501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43888" y="2133600"/>
                        <a:ext cx="762000" cy="5619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2051720" y="5805345"/>
          <a:ext cx="2952328" cy="1052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2" name="Формула" r:id="rId10" imgW="748975" imgH="241195" progId="Equation.3">
                  <p:embed/>
                </p:oleObj>
              </mc:Choice>
              <mc:Fallback>
                <p:oleObj name="Формула" r:id="rId10" imgW="748975" imgH="241195" progId="Equation.3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5805345"/>
                        <a:ext cx="2952328" cy="105265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9050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98" name="Picture 78" descr="http://www.animated-gifs.eu/sports-skiing/0060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588125" y="4005263"/>
            <a:ext cx="1878013" cy="144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Капля 16"/>
          <p:cNvSpPr/>
          <p:nvPr/>
        </p:nvSpPr>
        <p:spPr>
          <a:xfrm rot="18658253">
            <a:off x="7851775" y="1528763"/>
            <a:ext cx="557213" cy="547687"/>
          </a:xfrm>
          <a:prstGeom prst="teardrop">
            <a:avLst/>
          </a:prstGeom>
          <a:solidFill>
            <a:srgbClr val="5DD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1907704" y="2924944"/>
          <a:ext cx="3040838" cy="942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3" name="Формула" r:id="rId13" imgW="736600" imgH="228600" progId="Equation.3">
                  <p:embed/>
                </p:oleObj>
              </mc:Choice>
              <mc:Fallback>
                <p:oleObj name="Формула" r:id="rId13" imgW="736600" imgH="228600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2924944"/>
                        <a:ext cx="3040838" cy="94233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9050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Стрелка вниз 25"/>
          <p:cNvSpPr/>
          <p:nvPr/>
        </p:nvSpPr>
        <p:spPr>
          <a:xfrm>
            <a:off x="8027988" y="1844675"/>
            <a:ext cx="215900" cy="165576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8027988" y="1844675"/>
            <a:ext cx="215900" cy="100806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115616" y="1124744"/>
            <a:ext cx="6870700" cy="16002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Какой бывает работа?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4283" name="Picture 11" descr="http://im5-tub-ru.yandex.net/i?id=704721098-71-72&amp;n=2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652120" y="980728"/>
            <a:ext cx="2088232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  <p:bldP spid="5" grpId="0" animBg="1"/>
      <p:bldP spid="9" grpId="0" animBg="1"/>
      <p:bldP spid="12" grpId="0" animBg="1"/>
      <p:bldP spid="13" grpId="0" animBg="1"/>
      <p:bldP spid="26" grpId="0" animBg="1"/>
      <p:bldP spid="27" grpId="0" animBg="1"/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11560" y="0"/>
            <a:ext cx="763270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Работа силы тяжести.</a:t>
            </a:r>
          </a:p>
          <a:p>
            <a:r>
              <a:rPr lang="ru-RU" sz="2800" dirty="0">
                <a:solidFill>
                  <a:srgbClr val="FFFF00"/>
                </a:solidFill>
              </a:rPr>
              <a:t>а) если тело движется вверх, то А&lt;0.</a:t>
            </a:r>
            <a:br>
              <a:rPr lang="ru-RU" sz="2800" dirty="0">
                <a:solidFill>
                  <a:srgbClr val="FFFF00"/>
                </a:solidFill>
              </a:rPr>
            </a:br>
            <a:r>
              <a:rPr lang="ru-RU" sz="2800" dirty="0">
                <a:solidFill>
                  <a:srgbClr val="FFFF00"/>
                </a:solidFill>
              </a:rPr>
              <a:t>б) если тело движется вниз, то А&gt;0.</a:t>
            </a:r>
          </a:p>
          <a:p>
            <a:pPr eaLnBrk="0" hangingPunct="0">
              <a:spcBef>
                <a:spcPct val="50000"/>
              </a:spcBef>
            </a:pP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13315" name="Picture 3" descr="Знак механической рабо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557338"/>
            <a:ext cx="720090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3419872" y="5301208"/>
            <a:ext cx="3312368" cy="70788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/>
              <a:t>A = - F s</a:t>
            </a:r>
            <a:endParaRPr lang="ru-RU" sz="4000" b="1" dirty="0"/>
          </a:p>
        </p:txBody>
      </p: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852936"/>
            <a:ext cx="7344816" cy="21186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332656"/>
            <a:ext cx="77768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</a:rPr>
              <a:t>Если движение тела происходит в направлении, противоположном направлению приложенной силы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</a:rPr>
              <a:t>, например,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</a:rPr>
              <a:t>силы трения скольжения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</a:rPr>
              <a:t>, 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</a:rPr>
              <a:t>то данная сила совершает </a:t>
            </a:r>
            <a:r>
              <a:rPr lang="ru-RU" sz="2800" b="1" i="1" dirty="0" smtClean="0">
                <a:solidFill>
                  <a:srgbClr val="66FFFF"/>
                </a:solidFill>
                <a:latin typeface="Times New Roman" pitchFamily="18" charset="0"/>
              </a:rPr>
              <a:t>отрицательную работу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</a:rPr>
              <a:t>.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2 кабинет\Desktop\Урок\1 Мой урок\Картинки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112" y="116632"/>
            <a:ext cx="8712968" cy="4067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971600" y="4941168"/>
            <a:ext cx="75608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ru-RU" sz="32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1. Основная единица пути в Международной системе (СИ).</a:t>
            </a:r>
            <a:endParaRPr lang="ru-RU" sz="3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5229200"/>
            <a:ext cx="60671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eaLnBrk="0" hangingPunct="0"/>
            <a:r>
              <a:rPr lang="ru-RU" sz="36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2. Единица измерения массы.</a:t>
            </a:r>
            <a:endParaRPr lang="ru-RU" sz="3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5085184"/>
            <a:ext cx="73460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eaLnBrk="0" hangingPunct="0"/>
            <a:r>
              <a:rPr lang="ru-RU" sz="36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3. Прибор для измерения давления.</a:t>
            </a:r>
            <a:endParaRPr lang="ru-RU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4797152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0" hangingPunct="0"/>
            <a:r>
              <a:rPr lang="ru-RU" sz="32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4. Физическая величина, характеризующая быстроту движения.</a:t>
            </a:r>
            <a:endParaRPr lang="ru-RU" sz="3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5013176"/>
            <a:ext cx="64424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eaLnBrk="0" hangingPunct="0"/>
            <a:r>
              <a:rPr lang="ru-RU" sz="40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5. Единица измерения силы.</a:t>
            </a:r>
            <a:endParaRPr lang="ru-RU" sz="4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4725144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0" hangingPunct="0"/>
            <a:r>
              <a:rPr lang="ru-RU" sz="3200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6. Прибор для измерения физической величины, характеризующей  взаимодействия тел.</a:t>
            </a:r>
            <a:endParaRPr lang="ru-RU" sz="3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39752" y="404663"/>
            <a:ext cx="2133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eaLnBrk="0" hangingPunct="0">
              <a:spcBef>
                <a:spcPct val="20000"/>
              </a:spcBef>
            </a:pPr>
            <a:r>
              <a:rPr lang="ru-RU" sz="3200" kern="0" dirty="0" smtClean="0">
                <a:solidFill>
                  <a:srgbClr val="0000CC"/>
                </a:solidFill>
                <a:latin typeface="Arial"/>
              </a:rPr>
              <a:t>м   е   т   р</a:t>
            </a:r>
            <a:endParaRPr lang="ru-RU" sz="3200" kern="0" dirty="0">
              <a:solidFill>
                <a:srgbClr val="0000CC"/>
              </a:solidFill>
              <a:latin typeface="Arial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5888" y="908720"/>
            <a:ext cx="53078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eaLnBrk="0" hangingPunct="0">
              <a:spcBef>
                <a:spcPct val="20000"/>
              </a:spcBef>
            </a:pPr>
            <a:r>
              <a:rPr lang="ru-RU" sz="3600" kern="0" dirty="0" smtClean="0">
                <a:solidFill>
                  <a:srgbClr val="0000CC"/>
                </a:solidFill>
                <a:latin typeface="Arial"/>
              </a:rPr>
              <a:t>к   и   л  о   г   р   а  м  </a:t>
            </a:r>
            <a:r>
              <a:rPr lang="ru-RU" sz="3600" kern="0" dirty="0" err="1" smtClean="0">
                <a:solidFill>
                  <a:srgbClr val="0000CC"/>
                </a:solidFill>
                <a:latin typeface="Arial"/>
              </a:rPr>
              <a:t>м</a:t>
            </a:r>
            <a:endParaRPr lang="ru-RU" sz="3600" kern="0" dirty="0">
              <a:solidFill>
                <a:srgbClr val="0000CC"/>
              </a:solidFill>
              <a:latin typeface="Arial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67944" y="1565458"/>
            <a:ext cx="46971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eaLnBrk="0" hangingPunct="0">
              <a:spcBef>
                <a:spcPct val="20000"/>
              </a:spcBef>
            </a:pPr>
            <a:r>
              <a:rPr lang="ru-RU" sz="3600" kern="0" dirty="0" smtClean="0">
                <a:solidFill>
                  <a:srgbClr val="0000CC"/>
                </a:solidFill>
                <a:latin typeface="Arial"/>
              </a:rPr>
              <a:t>б   а  р   о   м  е   т   р</a:t>
            </a:r>
            <a:endParaRPr lang="ru-RU" sz="3600" kern="0" dirty="0">
              <a:solidFill>
                <a:srgbClr val="0000CC"/>
              </a:solidFill>
              <a:latin typeface="Arial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98248" y="2150233"/>
            <a:ext cx="46346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eaLnBrk="0" hangingPunct="0">
              <a:spcBef>
                <a:spcPct val="20000"/>
              </a:spcBef>
            </a:pPr>
            <a:r>
              <a:rPr lang="ru-RU" sz="3600" kern="0" dirty="0" smtClean="0">
                <a:solidFill>
                  <a:srgbClr val="0000CC"/>
                </a:solidFill>
                <a:latin typeface="Arial"/>
              </a:rPr>
              <a:t>с   к   о   р  о   с   т   ь</a:t>
            </a:r>
            <a:endParaRPr lang="ru-RU" sz="3600" kern="0" dirty="0">
              <a:solidFill>
                <a:srgbClr val="0000CC"/>
              </a:solidFill>
              <a:latin typeface="Arial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91383" y="2708920"/>
            <a:ext cx="32880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eaLnBrk="0" hangingPunct="0">
              <a:spcBef>
                <a:spcPct val="20000"/>
              </a:spcBef>
            </a:pPr>
            <a:r>
              <a:rPr lang="ru-RU" sz="3600" kern="0" dirty="0" smtClean="0">
                <a:solidFill>
                  <a:srgbClr val="0000CC"/>
                </a:solidFill>
                <a:latin typeface="Arial"/>
              </a:rPr>
              <a:t>н  ь   ю  т   о  н</a:t>
            </a:r>
            <a:endParaRPr lang="ru-RU" sz="3600" kern="0" dirty="0">
              <a:solidFill>
                <a:srgbClr val="0000CC"/>
              </a:solidFill>
              <a:latin typeface="Arial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68316" y="3212976"/>
            <a:ext cx="56605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eaLnBrk="0" hangingPunct="0">
              <a:spcBef>
                <a:spcPct val="20000"/>
              </a:spcBef>
            </a:pPr>
            <a:r>
              <a:rPr lang="ru-RU" sz="3600" kern="0" dirty="0" smtClean="0">
                <a:solidFill>
                  <a:srgbClr val="0000CC"/>
                </a:solidFill>
                <a:latin typeface="Arial"/>
              </a:rPr>
              <a:t>д  и   н   а  м  о   м  е   т  р</a:t>
            </a:r>
            <a:endParaRPr lang="ru-RU" sz="3600" kern="0" dirty="0">
              <a:solidFill>
                <a:srgbClr val="0000CC"/>
              </a:solidFill>
              <a:latin typeface="Arial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68652" y="6273225"/>
            <a:ext cx="8887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solidFill>
                  <a:srgbClr val="000000"/>
                </a:solidFill>
              </a:rPr>
              <a:t>Определим ключевое слово </a:t>
            </a:r>
            <a:r>
              <a:rPr lang="ru-RU" sz="3600" dirty="0">
                <a:solidFill>
                  <a:srgbClr val="000000"/>
                </a:solidFill>
              </a:rPr>
              <a:t>урока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build="allAtOnce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23528" y="548680"/>
            <a:ext cx="835183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i="1" dirty="0" smtClean="0">
                <a:solidFill>
                  <a:srgbClr val="FFFF00"/>
                </a:solidFill>
                <a:latin typeface="Times New Roman" pitchFamily="18" charset="0"/>
              </a:rPr>
              <a:t>Если 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</a:rPr>
              <a:t>направление силы совпадает с направлением движения тела, то данное тело совершает</a:t>
            </a:r>
            <a:r>
              <a:rPr lang="ru-RU" sz="36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sz="3600" b="1" i="1" dirty="0">
                <a:solidFill>
                  <a:schemeClr val="bg1"/>
                </a:solidFill>
                <a:latin typeface="Times New Roman" pitchFamily="18" charset="0"/>
              </a:rPr>
              <a:t>положительную работу</a:t>
            </a: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2843808" y="5733256"/>
            <a:ext cx="2880320" cy="9233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b="1" dirty="0">
                <a:latin typeface="Times New Roman" pitchFamily="18" charset="0"/>
              </a:rPr>
              <a:t>A = F s</a:t>
            </a:r>
            <a:endParaRPr lang="ru-RU" sz="5400" b="1" dirty="0">
              <a:latin typeface="Times New Roman" pitchFamily="18" charset="0"/>
            </a:endParaRPr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068961"/>
            <a:ext cx="864096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92924" y="0"/>
            <a:ext cx="5795176" cy="923330"/>
          </a:xfrm>
          <a:prstGeom prst="rect">
            <a:avLst/>
          </a:prstGeom>
          <a:noFill/>
          <a:effectLst>
            <a:outerShdw blurRad="152400" dist="25400" dir="3600000" algn="ctr" rotWithShape="0">
              <a:srgbClr val="000000">
                <a:alpha val="59000"/>
              </a:srgb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smtClean="0">
                <a:ln w="11430"/>
                <a:solidFill>
                  <a:schemeClr val="bg1"/>
                </a:solidFill>
              </a:rPr>
              <a:t>Работа </a:t>
            </a:r>
            <a:r>
              <a:rPr lang="ru-RU" sz="5400" b="1" spc="50" dirty="0" smtClean="0">
                <a:ln w="11430"/>
                <a:solidFill>
                  <a:schemeClr val="bg1"/>
                </a:solidFill>
              </a:rPr>
              <a:t>силы</a:t>
            </a:r>
            <a:r>
              <a:rPr lang="en-US" sz="5400" b="1" spc="50" dirty="0" smtClean="0">
                <a:ln w="11430"/>
                <a:solidFill>
                  <a:schemeClr val="bg1"/>
                </a:solidFill>
              </a:rPr>
              <a:t> </a:t>
            </a:r>
            <a:endParaRPr lang="ru-RU" sz="5400" b="1" cap="none" spc="50" dirty="0">
              <a:ln w="11430"/>
              <a:solidFill>
                <a:schemeClr val="bg1"/>
              </a:solidFill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2060848"/>
            <a:ext cx="9144000" cy="1001336"/>
          </a:xfrm>
          <a:prstGeom prst="rect">
            <a:avLst/>
          </a:prstGeom>
          <a:gradFill rotWithShape="1">
            <a:gsLst>
              <a:gs pos="0">
                <a:srgbClr val="EAEAEA"/>
              </a:gs>
              <a:gs pos="50000">
                <a:srgbClr val="B2B2B2"/>
              </a:gs>
              <a:gs pos="100000">
                <a:srgbClr val="EAEAEA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9600" b="1">
              <a:latin typeface="Times New Roman" pitchFamily="18" charset="0"/>
            </a:endParaRPr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auto">
          <a:xfrm>
            <a:off x="-360000" y="2714620"/>
            <a:ext cx="10287040" cy="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4" name="Группа 45"/>
          <p:cNvGrpSpPr/>
          <p:nvPr/>
        </p:nvGrpSpPr>
        <p:grpSpPr>
          <a:xfrm>
            <a:off x="1214414" y="3071810"/>
            <a:ext cx="5808702" cy="296864"/>
            <a:chOff x="1785918" y="3571876"/>
            <a:chExt cx="5808702" cy="296864"/>
          </a:xfrm>
        </p:grpSpPr>
        <p:grpSp>
          <p:nvGrpSpPr>
            <p:cNvPr id="5" name="Группа 25"/>
            <p:cNvGrpSpPr/>
            <p:nvPr/>
          </p:nvGrpSpPr>
          <p:grpSpPr>
            <a:xfrm>
              <a:off x="1785918" y="3571876"/>
              <a:ext cx="2879744" cy="296864"/>
              <a:chOff x="2214546" y="3857628"/>
              <a:chExt cx="2879744" cy="296864"/>
            </a:xfrm>
          </p:grpSpPr>
          <p:grpSp>
            <p:nvGrpSpPr>
              <p:cNvPr id="8" name="Group 112"/>
              <p:cNvGrpSpPr>
                <a:grpSpLocks/>
              </p:cNvGrpSpPr>
              <p:nvPr/>
            </p:nvGrpSpPr>
            <p:grpSpPr bwMode="auto">
              <a:xfrm>
                <a:off x="2214546" y="3857628"/>
                <a:ext cx="685800" cy="222250"/>
                <a:chOff x="2199" y="3091"/>
                <a:chExt cx="432" cy="140"/>
              </a:xfrm>
            </p:grpSpPr>
            <p:sp>
              <p:nvSpPr>
                <p:cNvPr id="9" name="Freeform 11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" name="Freeform 11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" name="Group 131"/>
              <p:cNvGrpSpPr>
                <a:grpSpLocks/>
              </p:cNvGrpSpPr>
              <p:nvPr/>
            </p:nvGrpSpPr>
            <p:grpSpPr bwMode="auto">
              <a:xfrm>
                <a:off x="2857488" y="4071942"/>
                <a:ext cx="165100" cy="82550"/>
                <a:chOff x="2199" y="3091"/>
                <a:chExt cx="432" cy="140"/>
              </a:xfrm>
            </p:grpSpPr>
            <p:sp>
              <p:nvSpPr>
                <p:cNvPr id="12" name="Freeform 13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" name="Freeform 13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4" name="Group 131"/>
              <p:cNvGrpSpPr>
                <a:grpSpLocks/>
              </p:cNvGrpSpPr>
              <p:nvPr/>
            </p:nvGrpSpPr>
            <p:grpSpPr bwMode="auto">
              <a:xfrm>
                <a:off x="3143240" y="3929066"/>
                <a:ext cx="165100" cy="82550"/>
                <a:chOff x="2199" y="3091"/>
                <a:chExt cx="432" cy="140"/>
              </a:xfrm>
            </p:grpSpPr>
            <p:sp>
              <p:nvSpPr>
                <p:cNvPr id="15" name="Freeform 13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" name="Freeform 13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7" name="Group 112"/>
              <p:cNvGrpSpPr>
                <a:grpSpLocks/>
              </p:cNvGrpSpPr>
              <p:nvPr/>
            </p:nvGrpSpPr>
            <p:grpSpPr bwMode="auto">
              <a:xfrm>
                <a:off x="3214678" y="3929066"/>
                <a:ext cx="685800" cy="222250"/>
                <a:chOff x="2199" y="3091"/>
                <a:chExt cx="432" cy="140"/>
              </a:xfrm>
            </p:grpSpPr>
            <p:sp>
              <p:nvSpPr>
                <p:cNvPr id="18" name="Freeform 11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" name="Freeform 11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0" name="Group 131"/>
              <p:cNvGrpSpPr>
                <a:grpSpLocks/>
              </p:cNvGrpSpPr>
              <p:nvPr/>
            </p:nvGrpSpPr>
            <p:grpSpPr bwMode="auto">
              <a:xfrm>
                <a:off x="4786314" y="3857628"/>
                <a:ext cx="165100" cy="82550"/>
                <a:chOff x="2199" y="3091"/>
                <a:chExt cx="432" cy="140"/>
              </a:xfrm>
            </p:grpSpPr>
            <p:sp>
              <p:nvSpPr>
                <p:cNvPr id="21" name="Freeform 13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" name="Freeform 13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3" name="Group 131"/>
              <p:cNvGrpSpPr>
                <a:grpSpLocks/>
              </p:cNvGrpSpPr>
              <p:nvPr/>
            </p:nvGrpSpPr>
            <p:grpSpPr bwMode="auto">
              <a:xfrm>
                <a:off x="4929190" y="3929066"/>
                <a:ext cx="165100" cy="82550"/>
                <a:chOff x="2199" y="3091"/>
                <a:chExt cx="432" cy="140"/>
              </a:xfrm>
            </p:grpSpPr>
            <p:sp>
              <p:nvSpPr>
                <p:cNvPr id="24" name="Freeform 13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" name="Freeform 13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26" name="Группа 26"/>
            <p:cNvGrpSpPr/>
            <p:nvPr/>
          </p:nvGrpSpPr>
          <p:grpSpPr>
            <a:xfrm>
              <a:off x="4714876" y="3571876"/>
              <a:ext cx="2879744" cy="296864"/>
              <a:chOff x="2214546" y="3857628"/>
              <a:chExt cx="2879744" cy="296864"/>
            </a:xfrm>
          </p:grpSpPr>
          <p:grpSp>
            <p:nvGrpSpPr>
              <p:cNvPr id="27" name="Group 112"/>
              <p:cNvGrpSpPr>
                <a:grpSpLocks/>
              </p:cNvGrpSpPr>
              <p:nvPr/>
            </p:nvGrpSpPr>
            <p:grpSpPr bwMode="auto">
              <a:xfrm>
                <a:off x="2214546" y="3857628"/>
                <a:ext cx="685800" cy="222250"/>
                <a:chOff x="2199" y="3091"/>
                <a:chExt cx="432" cy="140"/>
              </a:xfrm>
            </p:grpSpPr>
            <p:sp>
              <p:nvSpPr>
                <p:cNvPr id="44" name="Freeform 11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5" name="Freeform 11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8" name="Group 131"/>
              <p:cNvGrpSpPr>
                <a:grpSpLocks/>
              </p:cNvGrpSpPr>
              <p:nvPr/>
            </p:nvGrpSpPr>
            <p:grpSpPr bwMode="auto">
              <a:xfrm>
                <a:off x="2857488" y="4071942"/>
                <a:ext cx="165100" cy="82550"/>
                <a:chOff x="2199" y="3091"/>
                <a:chExt cx="432" cy="140"/>
              </a:xfrm>
            </p:grpSpPr>
            <p:sp>
              <p:nvSpPr>
                <p:cNvPr id="42" name="Freeform 13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3" name="Freeform 13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9" name="Group 131"/>
              <p:cNvGrpSpPr>
                <a:grpSpLocks/>
              </p:cNvGrpSpPr>
              <p:nvPr/>
            </p:nvGrpSpPr>
            <p:grpSpPr bwMode="auto">
              <a:xfrm>
                <a:off x="3143240" y="3929066"/>
                <a:ext cx="165100" cy="82550"/>
                <a:chOff x="2199" y="3091"/>
                <a:chExt cx="432" cy="140"/>
              </a:xfrm>
            </p:grpSpPr>
            <p:sp>
              <p:nvSpPr>
                <p:cNvPr id="40" name="Freeform 13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" name="Freeform 13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0" name="Group 112"/>
              <p:cNvGrpSpPr>
                <a:grpSpLocks/>
              </p:cNvGrpSpPr>
              <p:nvPr/>
            </p:nvGrpSpPr>
            <p:grpSpPr bwMode="auto">
              <a:xfrm>
                <a:off x="3214678" y="3929066"/>
                <a:ext cx="685800" cy="222250"/>
                <a:chOff x="2199" y="3091"/>
                <a:chExt cx="432" cy="140"/>
              </a:xfrm>
            </p:grpSpPr>
            <p:sp>
              <p:nvSpPr>
                <p:cNvPr id="38" name="Freeform 11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9" name="Freeform 11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1" name="Group 131"/>
              <p:cNvGrpSpPr>
                <a:grpSpLocks/>
              </p:cNvGrpSpPr>
              <p:nvPr/>
            </p:nvGrpSpPr>
            <p:grpSpPr bwMode="auto">
              <a:xfrm>
                <a:off x="4786314" y="3857628"/>
                <a:ext cx="165100" cy="82550"/>
                <a:chOff x="2199" y="3091"/>
                <a:chExt cx="432" cy="140"/>
              </a:xfrm>
            </p:grpSpPr>
            <p:sp>
              <p:nvSpPr>
                <p:cNvPr id="36" name="Freeform 13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" name="Freeform 13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2" name="Group 131"/>
              <p:cNvGrpSpPr>
                <a:grpSpLocks/>
              </p:cNvGrpSpPr>
              <p:nvPr/>
            </p:nvGrpSpPr>
            <p:grpSpPr bwMode="auto">
              <a:xfrm>
                <a:off x="4929190" y="3929066"/>
                <a:ext cx="165100" cy="82550"/>
                <a:chOff x="2199" y="3091"/>
                <a:chExt cx="432" cy="140"/>
              </a:xfrm>
            </p:grpSpPr>
            <p:sp>
              <p:nvSpPr>
                <p:cNvPr id="34" name="Freeform 13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" name="Freeform 13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33" name="Группа 61"/>
          <p:cNvGrpSpPr/>
          <p:nvPr/>
        </p:nvGrpSpPr>
        <p:grpSpPr>
          <a:xfrm>
            <a:off x="-3713163" y="642918"/>
            <a:ext cx="3713163" cy="2927363"/>
            <a:chOff x="0" y="642918"/>
            <a:chExt cx="3713163" cy="2927363"/>
          </a:xfrm>
        </p:grpSpPr>
        <p:pic>
          <p:nvPicPr>
            <p:cNvPr id="3" name="Рисунок 2" descr="dumptruck_constructio_ac_hc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flipH="1">
              <a:off x="214282" y="1285860"/>
              <a:ext cx="2928926" cy="1651647"/>
            </a:xfrm>
            <a:prstGeom prst="rect">
              <a:avLst/>
            </a:prstGeom>
          </p:spPr>
        </p:pic>
        <p:sp>
          <p:nvSpPr>
            <p:cNvPr id="47" name="Стрелка вверх 46"/>
            <p:cNvSpPr/>
            <p:nvPr/>
          </p:nvSpPr>
          <p:spPr>
            <a:xfrm>
              <a:off x="1571604" y="928670"/>
              <a:ext cx="142876" cy="1000132"/>
            </a:xfrm>
            <a:prstGeom prst="upArrow">
              <a:avLst/>
            </a:prstGeom>
            <a:solidFill>
              <a:srgbClr val="FFC0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Стрелка вверх 47"/>
            <p:cNvSpPr/>
            <p:nvPr/>
          </p:nvSpPr>
          <p:spPr>
            <a:xfrm flipV="1">
              <a:off x="1571604" y="2000240"/>
              <a:ext cx="133352" cy="1080000"/>
            </a:xfrm>
            <a:prstGeom prst="upArrow">
              <a:avLst/>
            </a:prstGeom>
            <a:solidFill>
              <a:srgbClr val="FFC0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Стрелка вправо 49"/>
            <p:cNvSpPr/>
            <p:nvPr/>
          </p:nvSpPr>
          <p:spPr>
            <a:xfrm>
              <a:off x="1714480" y="1908000"/>
              <a:ext cx="1428760" cy="144000"/>
            </a:xfrm>
            <a:prstGeom prst="rightArrow">
              <a:avLst/>
            </a:prstGeom>
            <a:solidFill>
              <a:srgbClr val="FFC0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Стрелка влево 50"/>
            <p:cNvSpPr/>
            <p:nvPr/>
          </p:nvSpPr>
          <p:spPr>
            <a:xfrm>
              <a:off x="214282" y="1928802"/>
              <a:ext cx="1357322" cy="142876"/>
            </a:xfrm>
            <a:prstGeom prst="leftArrow">
              <a:avLst/>
            </a:prstGeom>
            <a:solidFill>
              <a:srgbClr val="FFC0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1530000" y="1872000"/>
              <a:ext cx="214314" cy="214314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53" name="Объект 52"/>
            <p:cNvGraphicFramePr>
              <a:graphicFrameLocks noChangeAspect="1"/>
            </p:cNvGraphicFramePr>
            <p:nvPr/>
          </p:nvGraphicFramePr>
          <p:xfrm>
            <a:off x="1071538" y="642918"/>
            <a:ext cx="517528" cy="8779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0306" name="Формула" r:id="rId4" imgW="177646" imgH="279158" progId="Equation.3">
                    <p:embed/>
                  </p:oleObj>
                </mc:Choice>
                <mc:Fallback>
                  <p:oleObj name="Формула" r:id="rId4" imgW="177646" imgH="279158" progId="Equation.3">
                    <p:embed/>
                    <p:pic>
                      <p:nvPicPr>
                        <p:cNvPr id="0" name="Picture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71538" y="642918"/>
                          <a:ext cx="517528" cy="87797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626" name="Object 2"/>
            <p:cNvGraphicFramePr>
              <a:graphicFrameLocks noChangeAspect="1"/>
            </p:cNvGraphicFramePr>
            <p:nvPr/>
          </p:nvGraphicFramePr>
          <p:xfrm>
            <a:off x="3232150" y="1090613"/>
            <a:ext cx="481013" cy="838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0307" name="Формула" r:id="rId6" imgW="164885" imgH="266353" progId="Equation.3">
                    <p:embed/>
                  </p:oleObj>
                </mc:Choice>
                <mc:Fallback>
                  <p:oleObj name="Формула" r:id="rId6" imgW="164885" imgH="266353" progId="Equation.3">
                    <p:embed/>
                    <p:pic>
                      <p:nvPicPr>
                        <p:cNvPr id="0" name="Picture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32150" y="1090613"/>
                          <a:ext cx="481013" cy="838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627" name="Object 3"/>
            <p:cNvGraphicFramePr>
              <a:graphicFrameLocks noChangeAspect="1"/>
            </p:cNvGraphicFramePr>
            <p:nvPr/>
          </p:nvGraphicFramePr>
          <p:xfrm>
            <a:off x="1785918" y="2571744"/>
            <a:ext cx="998537" cy="9985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0308" name="Формула" r:id="rId8" imgW="342603" imgH="317225" progId="Equation.3">
                    <p:embed/>
                  </p:oleObj>
                </mc:Choice>
                <mc:Fallback>
                  <p:oleObj name="Формула" r:id="rId8" imgW="342603" imgH="317225" progId="Equation.3">
                    <p:embed/>
                    <p:pic>
                      <p:nvPicPr>
                        <p:cNvPr id="0" name="Picture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85918" y="2571744"/>
                          <a:ext cx="998537" cy="9985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628" name="Object 4"/>
            <p:cNvGraphicFramePr>
              <a:graphicFrameLocks noChangeAspect="1"/>
            </p:cNvGraphicFramePr>
            <p:nvPr/>
          </p:nvGraphicFramePr>
          <p:xfrm>
            <a:off x="0" y="2143116"/>
            <a:ext cx="776288" cy="1038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0309" name="Формула" r:id="rId10" imgW="266584" imgH="330057" progId="Equation.3">
                    <p:embed/>
                  </p:oleObj>
                </mc:Choice>
                <mc:Fallback>
                  <p:oleObj name="Формула" r:id="rId10" imgW="266584" imgH="330057" progId="Equation.3">
                    <p:embed/>
                    <p:pic>
                      <p:nvPicPr>
                        <p:cNvPr id="0" name="Picture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143116"/>
                          <a:ext cx="776288" cy="10382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7" name="Таблица 56"/>
          <p:cNvGraphicFramePr>
            <a:graphicFrameLocks noGrp="1"/>
          </p:cNvGraphicFramePr>
          <p:nvPr/>
        </p:nvGraphicFramePr>
        <p:xfrm>
          <a:off x="3383360" y="3749647"/>
          <a:ext cx="5760640" cy="3108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5851"/>
                <a:gridCol w="2604789"/>
              </a:tblGrid>
              <a:tr h="51755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Сила</a:t>
                      </a:r>
                      <a:endParaRPr lang="ru-RU" sz="2400" dirty="0"/>
                    </a:p>
                  </a:txBody>
                  <a:tcPr>
                    <a:solidFill>
                      <a:srgbClr val="5DD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Работа силы, А</a:t>
                      </a:r>
                      <a:endParaRPr lang="ru-RU" sz="2400" dirty="0"/>
                    </a:p>
                  </a:txBody>
                  <a:tcPr>
                    <a:solidFill>
                      <a:srgbClr val="5DD5FF"/>
                    </a:solidFill>
                  </a:tcPr>
                </a:tc>
              </a:tr>
              <a:tr h="450533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endParaRPr lang="ru-RU" sz="2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5DD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 smtClean="0"/>
                        <a:t>&gt;0</a:t>
                      </a:r>
                      <a:endParaRPr lang="ru-RU" sz="2800" b="1" i="0" dirty="0"/>
                    </a:p>
                  </a:txBody>
                  <a:tcPr>
                    <a:solidFill>
                      <a:srgbClr val="00FA71"/>
                    </a:solidFill>
                  </a:tcPr>
                </a:tc>
              </a:tr>
              <a:tr h="450533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ru-RU" sz="28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 тяж</a:t>
                      </a:r>
                      <a:endParaRPr lang="ru-RU" sz="2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5DD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=0</a:t>
                      </a:r>
                      <a:endParaRPr lang="ru-RU" sz="2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FA71"/>
                    </a:solidFill>
                  </a:tcPr>
                </a:tc>
              </a:tr>
              <a:tr h="450533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ru-RU" sz="28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 тр</a:t>
                      </a:r>
                      <a:endParaRPr lang="ru-RU" sz="2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5DD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&lt;0</a:t>
                      </a:r>
                      <a:endParaRPr lang="ru-RU" sz="2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FA71"/>
                    </a:solidFill>
                  </a:tcPr>
                </a:tc>
              </a:tr>
              <a:tr h="450533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ru-RU" sz="2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5DD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=0</a:t>
                      </a:r>
                      <a:endParaRPr lang="ru-RU" sz="2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FA71"/>
                    </a:solidFill>
                  </a:tcPr>
                </a:tc>
              </a:tr>
              <a:tr h="450533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Равнодействующая</a:t>
                      </a:r>
                      <a:endParaRPr lang="ru-RU" sz="24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5DD5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=0</a:t>
                      </a:r>
                      <a:endParaRPr lang="ru-RU" sz="2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FA71"/>
                    </a:solidFill>
                  </a:tcPr>
                </a:tc>
              </a:tr>
            </a:tbl>
          </a:graphicData>
        </a:graphic>
      </p:graphicFrame>
      <p:sp>
        <p:nvSpPr>
          <p:cNvPr id="58" name="Прямоугольник 57"/>
          <p:cNvSpPr/>
          <p:nvPr/>
        </p:nvSpPr>
        <p:spPr>
          <a:xfrm>
            <a:off x="6516216" y="4293096"/>
            <a:ext cx="2627784" cy="2564904"/>
          </a:xfrm>
          <a:prstGeom prst="rect">
            <a:avLst/>
          </a:prstGeom>
          <a:solidFill>
            <a:srgbClr val="5DD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5353288" y="260648"/>
            <a:ext cx="15600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A =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665716" y="260648"/>
            <a:ext cx="6351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F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7121682" y="260648"/>
            <a:ext cx="9268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·S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0" y="3500438"/>
            <a:ext cx="34918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Заполните правую часть таблицы величиной каждой силы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264834" y="5934670"/>
            <a:ext cx="28392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sym typeface="Symbol"/>
              </a:rPr>
              <a:t>=</a:t>
            </a:r>
            <a:r>
              <a:rPr lang="ru-RU" sz="5400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С</a:t>
            </a:r>
            <a:r>
              <a:rPr lang="el-GR" sz="5400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ο</a:t>
            </a:r>
            <a:r>
              <a:rPr lang="en-US" sz="5400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nst</a:t>
            </a:r>
            <a:endParaRPr lang="ru-RU" sz="5400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07407E-6 L 1.54548 0.00393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  <p:bldLst>
      <p:bldP spid="5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332656"/>
            <a:ext cx="6100712" cy="707886"/>
          </a:xfrm>
          <a:prstGeom prst="rect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РАБОТА=СИЛА·ПУТЬ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rot="5400000">
            <a:off x="1178719" y="1535906"/>
            <a:ext cx="1143000" cy="64293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7000875" y="1285875"/>
            <a:ext cx="1143000" cy="9286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3964781" y="1821657"/>
            <a:ext cx="1071563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00063" y="2571750"/>
            <a:ext cx="1785937" cy="708025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A=Fs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643313" y="2500313"/>
            <a:ext cx="1785937" cy="708025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A=-Fs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929438" y="2357438"/>
            <a:ext cx="1785937" cy="708025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A=0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142"/>
          <p:cNvGrpSpPr>
            <a:grpSpLocks/>
          </p:cNvGrpSpPr>
          <p:nvPr/>
        </p:nvGrpSpPr>
        <p:grpSpPr bwMode="auto">
          <a:xfrm>
            <a:off x="6929438" y="4643438"/>
            <a:ext cx="1785937" cy="1360487"/>
            <a:chOff x="6929454" y="4357694"/>
            <a:chExt cx="1785950" cy="1360711"/>
          </a:xfrm>
        </p:grpSpPr>
        <p:sp>
          <p:nvSpPr>
            <p:cNvPr id="18492" name="TextBox 113"/>
            <p:cNvSpPr txBox="1">
              <a:spLocks noChangeArrowheads="1"/>
            </p:cNvSpPr>
            <p:nvPr/>
          </p:nvSpPr>
          <p:spPr bwMode="auto">
            <a:xfrm>
              <a:off x="7572396" y="4357694"/>
              <a:ext cx="64294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600" b="1" i="1">
                  <a:latin typeface="Calibri" pitchFamily="34" charset="0"/>
                </a:rPr>
                <a:t>v</a:t>
              </a:r>
              <a:endParaRPr lang="ru-RU" sz="3600" b="1" i="1">
                <a:latin typeface="Calibri" pitchFamily="34" charset="0"/>
              </a:endParaRPr>
            </a:p>
          </p:txBody>
        </p:sp>
        <p:grpSp>
          <p:nvGrpSpPr>
            <p:cNvPr id="5" name="Группа 141"/>
            <p:cNvGrpSpPr>
              <a:grpSpLocks/>
            </p:cNvGrpSpPr>
            <p:nvPr/>
          </p:nvGrpSpPr>
          <p:grpSpPr bwMode="auto">
            <a:xfrm>
              <a:off x="6929454" y="4500570"/>
              <a:ext cx="1785950" cy="1217835"/>
              <a:chOff x="6929454" y="3500438"/>
              <a:chExt cx="1785950" cy="1217835"/>
            </a:xfrm>
          </p:grpSpPr>
          <p:sp>
            <p:nvSpPr>
              <p:cNvPr id="104" name="Овал 103"/>
              <p:cNvSpPr/>
              <p:nvPr/>
            </p:nvSpPr>
            <p:spPr>
              <a:xfrm>
                <a:off x="6929454" y="3714808"/>
                <a:ext cx="428628" cy="428695"/>
              </a:xfrm>
              <a:prstGeom prst="ellipse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grpSp>
            <p:nvGrpSpPr>
              <p:cNvPr id="7" name="Группа 127"/>
              <p:cNvGrpSpPr>
                <a:grpSpLocks/>
              </p:cNvGrpSpPr>
              <p:nvPr/>
            </p:nvGrpSpPr>
            <p:grpSpPr bwMode="auto">
              <a:xfrm>
                <a:off x="7143768" y="3500438"/>
                <a:ext cx="1571636" cy="1217835"/>
                <a:chOff x="7143768" y="3500438"/>
                <a:chExt cx="1571636" cy="1217835"/>
              </a:xfrm>
            </p:grpSpPr>
            <p:sp>
              <p:nvSpPr>
                <p:cNvPr id="105" name="Овал 104"/>
                <p:cNvSpPr/>
                <p:nvPr/>
              </p:nvSpPr>
              <p:spPr>
                <a:xfrm>
                  <a:off x="8286776" y="3714808"/>
                  <a:ext cx="428628" cy="428695"/>
                </a:xfrm>
                <a:prstGeom prst="ellipse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cxnSp>
              <p:nvCxnSpPr>
                <p:cNvPr id="107" name="Прямая со стрелкой 106"/>
                <p:cNvCxnSpPr/>
                <p:nvPr/>
              </p:nvCxnSpPr>
              <p:spPr>
                <a:xfrm rot="5400000">
                  <a:off x="6823040" y="4249884"/>
                  <a:ext cx="643043" cy="1588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Прямая соединительная линия 109"/>
                <p:cNvCxnSpPr>
                  <a:endCxn id="105" idx="2"/>
                </p:cNvCxnSpPr>
                <p:nvPr/>
              </p:nvCxnSpPr>
              <p:spPr>
                <a:xfrm>
                  <a:off x="7143768" y="3929156"/>
                  <a:ext cx="1143008" cy="158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Прямая со стрелкой 111"/>
                <p:cNvCxnSpPr/>
                <p:nvPr/>
              </p:nvCxnSpPr>
              <p:spPr>
                <a:xfrm>
                  <a:off x="7572396" y="3929156"/>
                  <a:ext cx="569917" cy="1587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500" name="TextBox 114"/>
                <p:cNvSpPr txBox="1">
                  <a:spLocks noChangeArrowheads="1"/>
                </p:cNvSpPr>
                <p:nvPr/>
              </p:nvSpPr>
              <p:spPr bwMode="auto">
                <a:xfrm>
                  <a:off x="7215206" y="4071942"/>
                  <a:ext cx="285752" cy="646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3600" b="1">
                      <a:latin typeface="Calibri" pitchFamily="34" charset="0"/>
                    </a:rPr>
                    <a:t>F</a:t>
                  </a:r>
                  <a:endParaRPr lang="ru-RU" sz="3600" b="1">
                    <a:latin typeface="Calibri" pitchFamily="34" charset="0"/>
                  </a:endParaRPr>
                </a:p>
              </p:txBody>
            </p:sp>
            <p:cxnSp>
              <p:nvCxnSpPr>
                <p:cNvPr id="120" name="Прямая со стрелкой 119"/>
                <p:cNvCxnSpPr/>
                <p:nvPr/>
              </p:nvCxnSpPr>
              <p:spPr>
                <a:xfrm>
                  <a:off x="7715272" y="3500461"/>
                  <a:ext cx="214315" cy="1587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Прямая со стрелкой 125"/>
                <p:cNvCxnSpPr/>
                <p:nvPr/>
              </p:nvCxnSpPr>
              <p:spPr>
                <a:xfrm>
                  <a:off x="7358083" y="4214953"/>
                  <a:ext cx="214313" cy="1587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9" name="Группа 128"/>
          <p:cNvGrpSpPr>
            <a:grpSpLocks/>
          </p:cNvGrpSpPr>
          <p:nvPr/>
        </p:nvGrpSpPr>
        <p:grpSpPr bwMode="auto">
          <a:xfrm>
            <a:off x="3500438" y="4786313"/>
            <a:ext cx="2643187" cy="1216025"/>
            <a:chOff x="3428992" y="4714884"/>
            <a:chExt cx="2643206" cy="1215240"/>
          </a:xfrm>
        </p:grpSpPr>
        <p:grpSp>
          <p:nvGrpSpPr>
            <p:cNvPr id="10" name="Группа 102"/>
            <p:cNvGrpSpPr>
              <a:grpSpLocks/>
            </p:cNvGrpSpPr>
            <p:nvPr/>
          </p:nvGrpSpPr>
          <p:grpSpPr bwMode="auto">
            <a:xfrm>
              <a:off x="3428992" y="4714884"/>
              <a:ext cx="2643206" cy="1215240"/>
              <a:chOff x="3428992" y="3286124"/>
              <a:chExt cx="2643206" cy="1215240"/>
            </a:xfrm>
          </p:grpSpPr>
          <p:grpSp>
            <p:nvGrpSpPr>
              <p:cNvPr id="11" name="Группа 98"/>
              <p:cNvGrpSpPr>
                <a:grpSpLocks/>
              </p:cNvGrpSpPr>
              <p:nvPr/>
            </p:nvGrpSpPr>
            <p:grpSpPr bwMode="auto">
              <a:xfrm>
                <a:off x="3500430" y="3286124"/>
                <a:ext cx="2571768" cy="1215240"/>
                <a:chOff x="3571868" y="3429000"/>
                <a:chExt cx="2571768" cy="1215240"/>
              </a:xfrm>
            </p:grpSpPr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>
                  <a:off x="3786183" y="4285697"/>
                  <a:ext cx="2357453" cy="1586"/>
                </a:xfrm>
                <a:prstGeom prst="line">
                  <a:avLst/>
                </a:prstGeom>
                <a:ln w="38100"/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481" name="TextBox 45"/>
                <p:cNvSpPr txBox="1">
                  <a:spLocks noChangeArrowheads="1"/>
                </p:cNvSpPr>
                <p:nvPr/>
              </p:nvSpPr>
              <p:spPr bwMode="auto">
                <a:xfrm>
                  <a:off x="4929190" y="3429000"/>
                  <a:ext cx="642942" cy="646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3600" b="1" i="1">
                      <a:latin typeface="Calibri" pitchFamily="34" charset="0"/>
                    </a:rPr>
                    <a:t>v</a:t>
                  </a:r>
                  <a:endParaRPr lang="ru-RU" sz="3600" b="1" i="1">
                    <a:latin typeface="Calibri" pitchFamily="34" charset="0"/>
                  </a:endParaRPr>
                </a:p>
              </p:txBody>
            </p:sp>
            <p:sp>
              <p:nvSpPr>
                <p:cNvPr id="24" name="Овал 23"/>
                <p:cNvSpPr/>
                <p:nvPr/>
              </p:nvSpPr>
              <p:spPr>
                <a:xfrm>
                  <a:off x="3786183" y="3857348"/>
                  <a:ext cx="428628" cy="428348"/>
                </a:xfrm>
                <a:prstGeom prst="ellipse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25" name="Овал 24"/>
                <p:cNvSpPr/>
                <p:nvPr/>
              </p:nvSpPr>
              <p:spPr>
                <a:xfrm>
                  <a:off x="5643571" y="3857348"/>
                  <a:ext cx="428628" cy="428348"/>
                </a:xfrm>
                <a:prstGeom prst="ellipse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cxnSp>
              <p:nvCxnSpPr>
                <p:cNvPr id="32" name="Прямая соединительная линия 31"/>
                <p:cNvCxnSpPr>
                  <a:stCxn id="24" idx="6"/>
                  <a:endCxn id="25" idx="2"/>
                </p:cNvCxnSpPr>
                <p:nvPr/>
              </p:nvCxnSpPr>
              <p:spPr>
                <a:xfrm>
                  <a:off x="4214811" y="4071522"/>
                  <a:ext cx="1428760" cy="158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Прямая соединительная линия 35"/>
                <p:cNvCxnSpPr>
                  <a:stCxn id="24" idx="4"/>
                </p:cNvCxnSpPr>
                <p:nvPr/>
              </p:nvCxnSpPr>
              <p:spPr>
                <a:xfrm rot="5400000">
                  <a:off x="3820431" y="4464175"/>
                  <a:ext cx="358543" cy="1587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Прямая соединительная линия 36"/>
                <p:cNvCxnSpPr/>
                <p:nvPr/>
              </p:nvCxnSpPr>
              <p:spPr>
                <a:xfrm rot="5400000">
                  <a:off x="5680199" y="4463381"/>
                  <a:ext cx="356956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Прямая со стрелкой 46"/>
                <p:cNvCxnSpPr/>
                <p:nvPr/>
              </p:nvCxnSpPr>
              <p:spPr>
                <a:xfrm>
                  <a:off x="5072067" y="3571783"/>
                  <a:ext cx="142876" cy="1586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489" name="TextBox 79"/>
                <p:cNvSpPr txBox="1">
                  <a:spLocks noChangeArrowheads="1"/>
                </p:cNvSpPr>
                <p:nvPr/>
              </p:nvSpPr>
              <p:spPr bwMode="auto">
                <a:xfrm>
                  <a:off x="4786314" y="4214818"/>
                  <a:ext cx="357190" cy="4001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2000" b="1">
                      <a:latin typeface="Calibri" pitchFamily="34" charset="0"/>
                    </a:rPr>
                    <a:t>s</a:t>
                  </a:r>
                  <a:endParaRPr lang="ru-RU" sz="2000" b="1">
                    <a:latin typeface="Calibri" pitchFamily="34" charset="0"/>
                  </a:endParaRPr>
                </a:p>
              </p:txBody>
            </p:sp>
            <p:cxnSp>
              <p:nvCxnSpPr>
                <p:cNvPr id="82" name="Прямая со стрелкой 81"/>
                <p:cNvCxnSpPr>
                  <a:endCxn id="18481" idx="2"/>
                </p:cNvCxnSpPr>
                <p:nvPr/>
              </p:nvCxnSpPr>
              <p:spPr>
                <a:xfrm>
                  <a:off x="4786315" y="4071522"/>
                  <a:ext cx="465140" cy="3173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491" name="TextBox 87"/>
                <p:cNvSpPr txBox="1">
                  <a:spLocks noChangeArrowheads="1"/>
                </p:cNvSpPr>
                <p:nvPr/>
              </p:nvSpPr>
              <p:spPr bwMode="auto">
                <a:xfrm>
                  <a:off x="3571868" y="3429000"/>
                  <a:ext cx="285752" cy="646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3600" b="1">
                      <a:latin typeface="Calibri" pitchFamily="34" charset="0"/>
                    </a:rPr>
                    <a:t>F</a:t>
                  </a:r>
                  <a:endParaRPr lang="ru-RU" sz="3600" b="1">
                    <a:latin typeface="Calibri" pitchFamily="34" charset="0"/>
                  </a:endParaRPr>
                </a:p>
              </p:txBody>
            </p:sp>
          </p:grpSp>
          <p:cxnSp>
            <p:nvCxnSpPr>
              <p:cNvPr id="100" name="Прямая со стрелкой 99"/>
              <p:cNvCxnSpPr/>
              <p:nvPr/>
            </p:nvCxnSpPr>
            <p:spPr>
              <a:xfrm rot="10800000">
                <a:off x="3428992" y="3928646"/>
                <a:ext cx="428628" cy="1587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5" name="Прямая со стрелкой 44"/>
            <p:cNvCxnSpPr/>
            <p:nvPr/>
          </p:nvCxnSpPr>
          <p:spPr>
            <a:xfrm>
              <a:off x="3643306" y="4786275"/>
              <a:ext cx="142876" cy="158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Группа 136"/>
          <p:cNvGrpSpPr>
            <a:grpSpLocks/>
          </p:cNvGrpSpPr>
          <p:nvPr/>
        </p:nvGrpSpPr>
        <p:grpSpPr bwMode="auto">
          <a:xfrm>
            <a:off x="357188" y="4786313"/>
            <a:ext cx="2357437" cy="1216024"/>
            <a:chOff x="3357554" y="3571876"/>
            <a:chExt cx="2357454" cy="1215239"/>
          </a:xfrm>
        </p:grpSpPr>
        <p:grpSp>
          <p:nvGrpSpPr>
            <p:cNvPr id="13" name="Группа 135"/>
            <p:cNvGrpSpPr>
              <a:grpSpLocks/>
            </p:cNvGrpSpPr>
            <p:nvPr/>
          </p:nvGrpSpPr>
          <p:grpSpPr bwMode="auto">
            <a:xfrm>
              <a:off x="3357554" y="3571876"/>
              <a:ext cx="2357454" cy="1215239"/>
              <a:chOff x="571472" y="3286124"/>
              <a:chExt cx="2357454" cy="1215239"/>
            </a:xfrm>
          </p:grpSpPr>
          <p:sp>
            <p:nvSpPr>
              <p:cNvPr id="18459" name="TextBox 41"/>
              <p:cNvSpPr txBox="1">
                <a:spLocks noChangeArrowheads="1"/>
              </p:cNvSpPr>
              <p:nvPr/>
            </p:nvSpPr>
            <p:spPr bwMode="auto">
              <a:xfrm>
                <a:off x="1428728" y="4071942"/>
                <a:ext cx="357190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2000" b="1">
                    <a:latin typeface="Calibri" pitchFamily="34" charset="0"/>
                  </a:rPr>
                  <a:t>s</a:t>
                </a:r>
                <a:endParaRPr lang="ru-RU" sz="2000" b="1">
                  <a:latin typeface="Calibri" pitchFamily="34" charset="0"/>
                </a:endParaRPr>
              </a:p>
            </p:txBody>
          </p:sp>
          <p:cxnSp>
            <p:nvCxnSpPr>
              <p:cNvPr id="60" name="Прямая соединительная линия 59"/>
              <p:cNvCxnSpPr/>
              <p:nvPr/>
            </p:nvCxnSpPr>
            <p:spPr>
              <a:xfrm>
                <a:off x="571472" y="4142821"/>
                <a:ext cx="2357454" cy="1586"/>
              </a:xfrm>
              <a:prstGeom prst="line">
                <a:avLst/>
              </a:prstGeom>
              <a:ln w="38100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Группа 134"/>
              <p:cNvGrpSpPr>
                <a:grpSpLocks/>
              </p:cNvGrpSpPr>
              <p:nvPr/>
            </p:nvGrpSpPr>
            <p:grpSpPr bwMode="auto">
              <a:xfrm>
                <a:off x="642910" y="3286124"/>
                <a:ext cx="2286016" cy="1215239"/>
                <a:chOff x="642910" y="3286124"/>
                <a:chExt cx="2286016" cy="1215239"/>
              </a:xfrm>
            </p:grpSpPr>
            <p:grpSp>
              <p:nvGrpSpPr>
                <p:cNvPr id="15" name="Группа 133"/>
                <p:cNvGrpSpPr>
                  <a:grpSpLocks/>
                </p:cNvGrpSpPr>
                <p:nvPr/>
              </p:nvGrpSpPr>
              <p:grpSpPr bwMode="auto">
                <a:xfrm>
                  <a:off x="642910" y="3286124"/>
                  <a:ext cx="2286016" cy="1215239"/>
                  <a:chOff x="642910" y="3286124"/>
                  <a:chExt cx="2286016" cy="1215239"/>
                </a:xfrm>
              </p:grpSpPr>
              <p:sp>
                <p:nvSpPr>
                  <p:cNvPr id="18464" name="TextBox 7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85918" y="3286124"/>
                    <a:ext cx="571504" cy="6463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n-US" sz="3600" b="1" i="1">
                        <a:latin typeface="Calibri" pitchFamily="34" charset="0"/>
                      </a:rPr>
                      <a:t>v</a:t>
                    </a:r>
                    <a:endParaRPr lang="ru-RU" sz="3600" b="1" i="1">
                      <a:latin typeface="Calibri" pitchFamily="34" charset="0"/>
                    </a:endParaRPr>
                  </a:p>
                </p:txBody>
              </p:sp>
              <p:grpSp>
                <p:nvGrpSpPr>
                  <p:cNvPr id="19" name="Группа 132"/>
                  <p:cNvGrpSpPr>
                    <a:grpSpLocks/>
                  </p:cNvGrpSpPr>
                  <p:nvPr/>
                </p:nvGrpSpPr>
                <p:grpSpPr bwMode="auto">
                  <a:xfrm>
                    <a:off x="642910" y="3286124"/>
                    <a:ext cx="2286016" cy="1215239"/>
                    <a:chOff x="642910" y="3286124"/>
                    <a:chExt cx="2286016" cy="1215239"/>
                  </a:xfrm>
                </p:grpSpPr>
                <p:sp>
                  <p:nvSpPr>
                    <p:cNvPr id="18466" name="TextBox 7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000100" y="3286124"/>
                      <a:ext cx="642942" cy="6463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r>
                        <a:rPr lang="en-US" sz="3600" b="1">
                          <a:latin typeface="Calibri" pitchFamily="34" charset="0"/>
                        </a:rPr>
                        <a:t>F</a:t>
                      </a:r>
                      <a:endParaRPr lang="ru-RU" sz="3600" b="1">
                        <a:latin typeface="Calibri" pitchFamily="34" charset="0"/>
                      </a:endParaRPr>
                    </a:p>
                  </p:txBody>
                </p:sp>
                <p:grpSp>
                  <p:nvGrpSpPr>
                    <p:cNvPr id="20" name="Группа 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42910" y="3428907"/>
                      <a:ext cx="2286016" cy="1072456"/>
                      <a:chOff x="428596" y="3428907"/>
                      <a:chExt cx="2286016" cy="1072456"/>
                    </a:xfrm>
                  </p:grpSpPr>
                  <p:sp>
                    <p:nvSpPr>
                      <p:cNvPr id="64" name="Овал 63"/>
                      <p:cNvSpPr/>
                      <p:nvPr/>
                    </p:nvSpPr>
                    <p:spPr>
                      <a:xfrm>
                        <a:off x="428596" y="3714473"/>
                        <a:ext cx="428628" cy="428348"/>
                      </a:xfrm>
                      <a:prstGeom prst="ellipse">
                        <a:avLst/>
                      </a:prstGeom>
                      <a:solidFill>
                        <a:srgbClr val="00B050"/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ru-RU"/>
                      </a:p>
                    </p:txBody>
                  </p:sp>
                  <p:sp>
                    <p:nvSpPr>
                      <p:cNvPr id="65" name="Овал 64"/>
                      <p:cNvSpPr/>
                      <p:nvPr/>
                    </p:nvSpPr>
                    <p:spPr>
                      <a:xfrm>
                        <a:off x="2285984" y="3714473"/>
                        <a:ext cx="428628" cy="428348"/>
                      </a:xfrm>
                      <a:prstGeom prst="ellipse">
                        <a:avLst/>
                      </a:prstGeom>
                      <a:solidFill>
                        <a:srgbClr val="00B050"/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ru-RU"/>
                      </a:p>
                    </p:txBody>
                  </p:sp>
                  <p:cxnSp>
                    <p:nvCxnSpPr>
                      <p:cNvPr id="67" name="Прямая соединительная линия 66"/>
                      <p:cNvCxnSpPr>
                        <a:stCxn id="64" idx="4"/>
                      </p:cNvCxnSpPr>
                      <p:nvPr/>
                    </p:nvCxnSpPr>
                    <p:spPr>
                      <a:xfrm rot="5400000">
                        <a:off x="464432" y="4321297"/>
                        <a:ext cx="356957" cy="3175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8" name="Прямая соединительная линия 67"/>
                      <p:cNvCxnSpPr/>
                      <p:nvPr/>
                    </p:nvCxnSpPr>
                    <p:spPr>
                      <a:xfrm rot="5400000">
                        <a:off x="2322614" y="4320505"/>
                        <a:ext cx="356956" cy="1587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0" name="Прямая со стрелкой 69"/>
                      <p:cNvCxnSpPr/>
                      <p:nvPr/>
                    </p:nvCxnSpPr>
                    <p:spPr>
                      <a:xfrm>
                        <a:off x="928663" y="3428907"/>
                        <a:ext cx="142876" cy="1586"/>
                      </a:xfrm>
                      <a:prstGeom prst="straightConnector1">
                        <a:avLst/>
                      </a:prstGeom>
                      <a:ln w="19050">
                        <a:solidFill>
                          <a:schemeClr val="tx1"/>
                        </a:solidFill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1" name="Прямая со стрелкой 70"/>
                      <p:cNvCxnSpPr/>
                      <p:nvPr/>
                    </p:nvCxnSpPr>
                    <p:spPr>
                      <a:xfrm>
                        <a:off x="1714480" y="3428907"/>
                        <a:ext cx="142876" cy="1586"/>
                      </a:xfrm>
                      <a:prstGeom prst="straightConnector1">
                        <a:avLst/>
                      </a:prstGeom>
                      <a:ln w="19050">
                        <a:solidFill>
                          <a:schemeClr val="tx1"/>
                        </a:solidFill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6" name="Прямая соединительная линия 65"/>
                      <p:cNvCxnSpPr>
                        <a:endCxn id="65" idx="2"/>
                      </p:cNvCxnSpPr>
                      <p:nvPr/>
                    </p:nvCxnSpPr>
                    <p:spPr>
                      <a:xfrm>
                        <a:off x="1142976" y="3928646"/>
                        <a:ext cx="1143008" cy="1587"/>
                      </a:xfrm>
                      <a:prstGeom prst="line">
                        <a:avLst/>
                      </a:prstGeom>
                      <a:ln>
                        <a:solidFill>
                          <a:schemeClr val="tx1"/>
                        </a:solidFill>
                        <a:prstDash val="dash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  <p:cxnSp>
              <p:nvCxnSpPr>
                <p:cNvPr id="29" name="Прямая со стрелкой 28"/>
                <p:cNvCxnSpPr/>
                <p:nvPr/>
              </p:nvCxnSpPr>
              <p:spPr>
                <a:xfrm>
                  <a:off x="857225" y="3928646"/>
                  <a:ext cx="571504" cy="1587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30" name="Прямая со стрелкой 29"/>
            <p:cNvCxnSpPr/>
            <p:nvPr/>
          </p:nvCxnSpPr>
          <p:spPr>
            <a:xfrm>
              <a:off x="4572000" y="4214398"/>
              <a:ext cx="500067" cy="1587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Прямоугольник 74"/>
          <p:cNvSpPr>
            <a:spLocks noChangeArrowheads="1"/>
          </p:cNvSpPr>
          <p:nvPr/>
        </p:nvSpPr>
        <p:spPr bwMode="auto">
          <a:xfrm>
            <a:off x="251520" y="3573016"/>
            <a:ext cx="26273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66FF"/>
                </a:solidFill>
                <a:latin typeface="Calibri" pitchFamily="34" charset="0"/>
              </a:rPr>
              <a:t>Положительная работа</a:t>
            </a:r>
          </a:p>
          <a:p>
            <a:pPr algn="ctr"/>
            <a:r>
              <a:rPr lang="ru-RU" sz="2400" b="1" dirty="0">
                <a:solidFill>
                  <a:srgbClr val="00B050"/>
                </a:solidFill>
                <a:latin typeface="Calibri" pitchFamily="34" charset="0"/>
              </a:rPr>
              <a:t>А</a:t>
            </a:r>
            <a:r>
              <a:rPr lang="en-US" sz="2400" b="1" dirty="0">
                <a:solidFill>
                  <a:srgbClr val="00B050"/>
                </a:solidFill>
                <a:latin typeface="Calibri" pitchFamily="34" charset="0"/>
              </a:rPr>
              <a:t>&gt;0</a:t>
            </a:r>
            <a:r>
              <a:rPr lang="ru-RU" sz="2400" b="1" dirty="0">
                <a:solidFill>
                  <a:srgbClr val="00B050"/>
                </a:solidFill>
                <a:latin typeface="Calibri" pitchFamily="34" charset="0"/>
              </a:rPr>
              <a:t>  </a:t>
            </a:r>
          </a:p>
        </p:txBody>
      </p:sp>
      <p:sp>
        <p:nvSpPr>
          <p:cNvPr id="78" name="Прямоугольник 77"/>
          <p:cNvSpPr>
            <a:spLocks noChangeArrowheads="1"/>
          </p:cNvSpPr>
          <p:nvPr/>
        </p:nvSpPr>
        <p:spPr bwMode="auto">
          <a:xfrm>
            <a:off x="3275856" y="3573016"/>
            <a:ext cx="26431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66FF"/>
                </a:solidFill>
                <a:latin typeface="Calibri" pitchFamily="34" charset="0"/>
              </a:rPr>
              <a:t>Отрицательная  работа</a:t>
            </a:r>
            <a:endParaRPr lang="en-US" sz="2400" b="1" dirty="0">
              <a:solidFill>
                <a:srgbClr val="0066FF"/>
              </a:solidFill>
              <a:latin typeface="Calibri" pitchFamily="34" charset="0"/>
            </a:endParaRPr>
          </a:p>
          <a:p>
            <a:pPr algn="ctr"/>
            <a:r>
              <a:rPr lang="en-US" sz="2400" b="1" dirty="0">
                <a:solidFill>
                  <a:srgbClr val="00B050"/>
                </a:solidFill>
                <a:latin typeface="Calibri" pitchFamily="34" charset="0"/>
              </a:rPr>
              <a:t>A&lt;0</a:t>
            </a:r>
            <a:r>
              <a:rPr lang="ru-RU" sz="2400" b="1" dirty="0">
                <a:solidFill>
                  <a:srgbClr val="00B050"/>
                </a:solidFill>
                <a:latin typeface="Calibri" pitchFamily="34" charset="0"/>
              </a:rPr>
              <a:t> </a:t>
            </a:r>
            <a:r>
              <a:rPr lang="ru-RU" sz="2400" b="1" dirty="0">
                <a:solidFill>
                  <a:schemeClr val="tx2"/>
                </a:solidFill>
                <a:latin typeface="Calibri" pitchFamily="34" charset="0"/>
              </a:rPr>
              <a:t> </a:t>
            </a:r>
            <a:endParaRPr lang="ru-RU" sz="20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79" name="Прямоугольник 78"/>
          <p:cNvSpPr>
            <a:spLocks noChangeArrowheads="1"/>
          </p:cNvSpPr>
          <p:nvPr/>
        </p:nvSpPr>
        <p:spPr bwMode="auto">
          <a:xfrm>
            <a:off x="6228184" y="3717032"/>
            <a:ext cx="26431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66FF"/>
                </a:solidFill>
                <a:latin typeface="Calibri" pitchFamily="34" charset="0"/>
              </a:rPr>
              <a:t>Работа равна нулю</a:t>
            </a:r>
            <a:r>
              <a:rPr lang="ru-RU" sz="2400" b="1" dirty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sz="2400" b="1" dirty="0" smtClean="0">
                <a:solidFill>
                  <a:srgbClr val="00B050"/>
                </a:solidFill>
                <a:latin typeface="Calibri" pitchFamily="34" charset="0"/>
              </a:rPr>
              <a:t>A</a:t>
            </a:r>
            <a:r>
              <a:rPr lang="ru-RU" sz="2400" b="1" dirty="0" smtClean="0">
                <a:solidFill>
                  <a:srgbClr val="00B050"/>
                </a:solidFill>
                <a:latin typeface="Calibri" pitchFamily="34" charset="0"/>
              </a:rPr>
              <a:t>=</a:t>
            </a:r>
            <a:r>
              <a:rPr lang="en-US" sz="2400" b="1" dirty="0" smtClean="0">
                <a:solidFill>
                  <a:srgbClr val="00B050"/>
                </a:solidFill>
                <a:latin typeface="Calibri" pitchFamily="34" charset="0"/>
              </a:rPr>
              <a:t>0</a:t>
            </a:r>
            <a:endParaRPr lang="ru-RU" sz="2400" b="1" dirty="0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18454" name="Рисунок 76" descr="raznoe148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5538"/>
            <a:ext cx="13525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5" name="Рисунок 79" descr="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1125538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6" name="Рисунок 80" descr="lines_hor_ani_2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4275" y="3357563"/>
            <a:ext cx="57594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3" name="Прямая со стрелкой 72"/>
          <p:cNvCxnSpPr/>
          <p:nvPr/>
        </p:nvCxnSpPr>
        <p:spPr bwMode="auto">
          <a:xfrm>
            <a:off x="611560" y="5877272"/>
            <a:ext cx="187220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4" name="Прямая со стрелкой 73"/>
          <p:cNvCxnSpPr/>
          <p:nvPr/>
        </p:nvCxnSpPr>
        <p:spPr bwMode="auto">
          <a:xfrm>
            <a:off x="3995936" y="5877272"/>
            <a:ext cx="187220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75" grpId="0"/>
      <p:bldP spid="78" grpId="0"/>
      <p:bldP spid="7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A0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2060848"/>
            <a:ext cx="49685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Подумаем</a:t>
            </a:r>
            <a:endParaRPr lang="ru-RU" sz="8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-468560" y="-800100"/>
            <a:ext cx="6870700" cy="1600200"/>
          </a:xfrm>
        </p:spPr>
        <p:txBody>
          <a:bodyPr/>
          <a:lstStyle/>
          <a:p>
            <a:pPr eaLnBrk="1" hangingPunct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Совершилась ли работа?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836712"/>
            <a:ext cx="8424862" cy="4495800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Шар катится по гладкой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поверхности пола</a:t>
            </a:r>
          </a:p>
          <a:p>
            <a:pPr eaLnBrk="1" hangingPunct="1">
              <a:lnSpc>
                <a:spcPct val="90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Кирпич лежит на земле</a:t>
            </a:r>
          </a:p>
          <a:p>
            <a:pPr eaLnBrk="1" hangingPunct="1">
              <a:lnSpc>
                <a:spcPct val="90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Автопогрузчик поднимает груз</a:t>
            </a:r>
          </a:p>
          <a:p>
            <a:pPr eaLnBrk="1" hangingPunct="1">
              <a:lnSpc>
                <a:spcPct val="90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Яблоко  падает на землю</a:t>
            </a:r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</p:txBody>
      </p:sp>
      <p:pic>
        <p:nvPicPr>
          <p:cNvPr id="10245" name="Picture 5" descr="MCj0233739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420888"/>
            <a:ext cx="1512887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MCj034661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5163760"/>
            <a:ext cx="1872207" cy="1694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0" name="Picture 2" descr="http://im2-tub-ru.yandex.net/i?id=533675395-55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0"/>
            <a:ext cx="2376264" cy="2376264"/>
          </a:xfrm>
          <a:prstGeom prst="rect">
            <a:avLst/>
          </a:prstGeom>
          <a:noFill/>
        </p:spPr>
      </p:pic>
      <p:pic>
        <p:nvPicPr>
          <p:cNvPr id="104452" name="Picture 4" descr="http://im0-tub-ru.yandex.net/i?id=503326976-02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03640" y="4149080"/>
            <a:ext cx="3240360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395288" y="692150"/>
            <a:ext cx="410368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99"/>
                </a:solidFill>
              </a:rPr>
              <a:t>Печальный дядя Боря, мечтая создать у себя в комнате уют, два часа толкал свой шкаф с пиджаками и брюками, но так и не смог сдвинуть его с места. Какую механическую работу совершил печальный дядя Боря?</a:t>
            </a:r>
          </a:p>
        </p:txBody>
      </p:sp>
      <p:pic>
        <p:nvPicPr>
          <p:cNvPr id="614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404813"/>
            <a:ext cx="3175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2411413" y="4941888"/>
            <a:ext cx="604996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u="sng">
                <a:solidFill>
                  <a:srgbClr val="008080"/>
                </a:solidFill>
              </a:rPr>
              <a:t>Ответ:</a:t>
            </a:r>
            <a:r>
              <a:rPr lang="ru-RU" sz="2400" b="1">
                <a:solidFill>
                  <a:srgbClr val="008080"/>
                </a:solidFill>
              </a:rPr>
              <a:t> </a:t>
            </a:r>
            <a:r>
              <a:rPr lang="ru-RU" sz="2000" b="1">
                <a:solidFill>
                  <a:srgbClr val="008080"/>
                </a:solidFill>
              </a:rPr>
              <a:t>Никакой механической работы печальный дядя Боря не совершил, потому что под действием приложенных к шкафу слабеньких дяди Бориных сил шкаф с места не стронулся.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5000" y="980728"/>
            <a:ext cx="4429000" cy="16002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Придумай условие 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4248472" cy="61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1428750"/>
            <a:ext cx="3606800" cy="484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Прямоугольник 2"/>
          <p:cNvSpPr>
            <a:spLocks noChangeArrowheads="1"/>
          </p:cNvSpPr>
          <p:nvPr/>
        </p:nvSpPr>
        <p:spPr bwMode="auto">
          <a:xfrm>
            <a:off x="-396552" y="1556792"/>
            <a:ext cx="6357938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600" b="1" i="1" dirty="0">
                <a:latin typeface="Times New Roman" pitchFamily="18" charset="0"/>
                <a:cs typeface="Times New Roman" pitchFamily="18" charset="0"/>
              </a:rPr>
              <a:t>F=500 </a:t>
            </a:r>
            <a:r>
              <a:rPr lang="ru-RU" sz="6600" b="1" i="1" dirty="0">
                <a:latin typeface="Times New Roman" pitchFamily="18" charset="0"/>
                <a:cs typeface="Times New Roman" pitchFamily="18" charset="0"/>
              </a:rPr>
              <a:t>Н </a:t>
            </a:r>
          </a:p>
          <a:p>
            <a:r>
              <a:rPr lang="en-US" sz="6600" b="1" i="1" dirty="0">
                <a:latin typeface="Times New Roman" pitchFamily="18" charset="0"/>
                <a:cs typeface="Times New Roman" pitchFamily="18" charset="0"/>
              </a:rPr>
              <a:t>h=2 </a:t>
            </a:r>
            <a:r>
              <a:rPr lang="ru-RU" sz="6600" b="1" i="1" dirty="0"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r>
              <a:rPr lang="en-US" sz="66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600" b="1" i="1" dirty="0" smtClean="0">
                <a:latin typeface="Times New Roman" pitchFamily="18" charset="0"/>
                <a:cs typeface="Times New Roman" pitchFamily="18" charset="0"/>
              </a:rPr>
              <a:t>=?</a:t>
            </a:r>
            <a:endParaRPr lang="ru-RU" sz="6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верх 4"/>
          <p:cNvSpPr/>
          <p:nvPr/>
        </p:nvSpPr>
        <p:spPr>
          <a:xfrm>
            <a:off x="7286625" y="214313"/>
            <a:ext cx="785813" cy="192881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Прямоугольник 3"/>
          <p:cNvSpPr>
            <a:spLocks noChangeArrowheads="1"/>
          </p:cNvSpPr>
          <p:nvPr/>
        </p:nvSpPr>
        <p:spPr bwMode="auto">
          <a:xfrm>
            <a:off x="539552" y="2852936"/>
            <a:ext cx="29670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5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5400" b="1" i="1" baseline="-2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тяж</a:t>
            </a:r>
            <a:r>
              <a:rPr lang="ru-RU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=2Н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0" name="Прямоугольник 4"/>
          <p:cNvSpPr>
            <a:spLocks noChangeArrowheads="1"/>
          </p:cNvSpPr>
          <p:nvPr/>
        </p:nvSpPr>
        <p:spPr bwMode="auto">
          <a:xfrm>
            <a:off x="714375" y="3786188"/>
            <a:ext cx="20923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5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 </a:t>
            </a:r>
            <a:r>
              <a:rPr lang="en-US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1" name="Прямоугольник 5"/>
          <p:cNvSpPr>
            <a:spLocks noChangeArrowheads="1"/>
          </p:cNvSpPr>
          <p:nvPr/>
        </p:nvSpPr>
        <p:spPr bwMode="auto">
          <a:xfrm>
            <a:off x="714375" y="4929188"/>
            <a:ext cx="15097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5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5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=?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2" name="Прямоугольник 6"/>
          <p:cNvSpPr>
            <a:spLocks noChangeArrowheads="1"/>
          </p:cNvSpPr>
          <p:nvPr/>
        </p:nvSpPr>
        <p:spPr bwMode="auto">
          <a:xfrm>
            <a:off x="0" y="260648"/>
            <a:ext cx="604867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Какую работу совершает </a:t>
            </a:r>
            <a:r>
              <a:rPr lang="ru-RU" sz="40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сила,с</a:t>
            </a:r>
            <a:r>
              <a:rPr lang="ru-RU" sz="4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которой Земля </a:t>
            </a:r>
            <a:r>
              <a:rPr lang="ru-RU" sz="40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притягивает </a:t>
            </a:r>
            <a:r>
              <a:rPr lang="ru-RU" sz="4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яблоко?</a:t>
            </a:r>
          </a:p>
          <a:p>
            <a:r>
              <a:rPr lang="ru-RU" sz="4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(оно</a:t>
            </a:r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падает)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6286500" y="4786313"/>
            <a:ext cx="285750" cy="1500187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8610" name="Picture 2" descr="http://img0.liveinternet.ru/images/attach/c/6/92/594/92594694_92567569_large_0_65357_45c2249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060849"/>
            <a:ext cx="4641751" cy="479715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39552" y="6150114"/>
            <a:ext cx="36581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взаимопроверка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700808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1. Груз какого веса можно поднять</a:t>
            </a:r>
            <a:endParaRPr lang="en-US" sz="2800" b="1" dirty="0" smtClean="0"/>
          </a:p>
          <a:p>
            <a:r>
              <a:rPr lang="en-US" sz="2800" b="1" dirty="0" smtClean="0"/>
              <a:t>      </a:t>
            </a:r>
            <a:r>
              <a:rPr lang="ru-RU" sz="2800" b="1" dirty="0" smtClean="0"/>
              <a:t> на 5 м, совершив работу 20 Дж?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1116632" y="3789040"/>
            <a:ext cx="94330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2. На каком пути сила 8 Н </a:t>
            </a:r>
            <a:endParaRPr lang="en-US" sz="2800" b="1" dirty="0" smtClean="0"/>
          </a:p>
          <a:p>
            <a:r>
              <a:rPr lang="en-US" sz="2800" b="1" dirty="0" smtClean="0"/>
              <a:t>       </a:t>
            </a:r>
            <a:r>
              <a:rPr lang="ru-RU" sz="2800" b="1" dirty="0" smtClean="0"/>
              <a:t>совершит работу 32 Дж?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79512" y="4180344"/>
            <a:ext cx="896448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1. Основная единица пути в Международной системе (СИ).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 Единица измерения массы.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 Прибор для измерения давления.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4. Физическая величина, характеризующая быстроту движения.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5. Единица измерения силы.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6. Прибор для измерения физической величины, характеризующей  взаимодействия тел.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69" name="Picture 1" descr="C:\Users\2 кабинет\Desktop\Урок\1 Мой урок\Картинки\12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712968" cy="406720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04664"/>
            <a:ext cx="8964488" cy="4497388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Какую работу совершал рабочий , поднимая кирпичи для кладки стены, на высоту 1 м. Размеры кирпича 20х 10х 5 см</a:t>
            </a:r>
            <a:r>
              <a:rPr lang="ru-RU" b="1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38242" name="Picture 2" descr="http://im5-tub-ru.yandex.net/i?id=3780038-21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496953"/>
            <a:ext cx="6192688" cy="4361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Rectangle 7"/>
          <p:cNvGraphicFramePr>
            <a:graphicFrameLocks noGrp="1"/>
          </p:cNvGraphicFramePr>
          <p:nvPr>
            <p:ph sz="half" idx="4294967295"/>
          </p:nvPr>
        </p:nvGraphicFramePr>
        <p:xfrm>
          <a:off x="0" y="2641600"/>
          <a:ext cx="3616325" cy="2411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2" name="Формула" r:id="rId3" imgW="0" imgH="0" progId="Equation.3">
                  <p:embed/>
                </p:oleObj>
              </mc:Choice>
              <mc:Fallback>
                <p:oleObj name="Формула" r:id="rId3" imgW="0" imgH="0" progId="Equation.3">
                  <p:embed/>
                  <p:pic>
                    <p:nvPicPr>
                      <p:cNvPr id="0" name="AutoShape 14"/>
                      <p:cNvPicPr>
                        <a:picLocks noGrp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641600"/>
                        <a:ext cx="3616325" cy="2411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324544" y="620688"/>
            <a:ext cx="9110663" cy="4352925"/>
          </a:xfrm>
        </p:spPr>
        <p:txBody>
          <a:bodyPr/>
          <a:lstStyle/>
          <a:p>
            <a:pPr eaLnBrk="1" hangingPunct="1"/>
            <a:r>
              <a:rPr lang="ru-RU" sz="2400" b="1" dirty="0" smtClean="0"/>
              <a:t>  Дано:         СИ                Решение:</a:t>
            </a:r>
          </a:p>
          <a:p>
            <a:pPr eaLnBrk="1" hangingPunct="1"/>
            <a:r>
              <a:rPr lang="ru-RU" sz="2400" b="1" dirty="0" smtClean="0"/>
              <a:t>  </a:t>
            </a:r>
            <a:r>
              <a:rPr lang="ru-RU" sz="2400" b="1" dirty="0" err="1" smtClean="0"/>
              <a:t>а=</a:t>
            </a:r>
            <a:r>
              <a:rPr lang="ru-RU" sz="2400" b="1" dirty="0" smtClean="0"/>
              <a:t> 20 см</a:t>
            </a:r>
          </a:p>
          <a:p>
            <a:pPr eaLnBrk="1" hangingPunct="1"/>
            <a:r>
              <a:rPr lang="ru-RU" sz="2400" b="1" dirty="0" smtClean="0"/>
              <a:t>  </a:t>
            </a:r>
            <a:r>
              <a:rPr lang="en-US" sz="2400" b="1" dirty="0" smtClean="0"/>
              <a:t>b=</a:t>
            </a:r>
            <a:r>
              <a:rPr lang="ru-RU" sz="2400" b="1" dirty="0" smtClean="0"/>
              <a:t> </a:t>
            </a:r>
            <a:r>
              <a:rPr lang="en-US" sz="2400" b="1" dirty="0" smtClean="0"/>
              <a:t>10 c</a:t>
            </a:r>
            <a:r>
              <a:rPr lang="ru-RU" sz="2400" b="1" dirty="0" smtClean="0"/>
              <a:t>м</a:t>
            </a:r>
          </a:p>
          <a:p>
            <a:pPr eaLnBrk="1" hangingPunct="1"/>
            <a:r>
              <a:rPr lang="ru-RU" sz="2400" b="1" dirty="0" smtClean="0"/>
              <a:t>  </a:t>
            </a:r>
            <a:r>
              <a:rPr lang="en-US" sz="2400" b="1" dirty="0" smtClean="0"/>
              <a:t>c = 5 c</a:t>
            </a:r>
            <a:r>
              <a:rPr lang="ru-RU" sz="2400" b="1" dirty="0" smtClean="0"/>
              <a:t>м</a:t>
            </a:r>
          </a:p>
          <a:p>
            <a:pPr eaLnBrk="1" hangingPunct="1"/>
            <a:r>
              <a:rPr lang="ru-RU" sz="2400" b="1" dirty="0" smtClean="0"/>
              <a:t>  </a:t>
            </a:r>
            <a:r>
              <a:rPr lang="en-US" sz="2400" b="1" dirty="0" smtClean="0"/>
              <a:t>h = </a:t>
            </a:r>
            <a:r>
              <a:rPr lang="ru-RU" sz="2400" b="1" dirty="0" smtClean="0"/>
              <a:t>1м</a:t>
            </a:r>
          </a:p>
          <a:p>
            <a:pPr eaLnBrk="1" hangingPunct="1"/>
            <a:r>
              <a:rPr lang="ru-RU" sz="2400" b="1" u="sng" dirty="0" smtClean="0"/>
              <a:t>  </a:t>
            </a:r>
            <a:r>
              <a:rPr lang="el-GR" sz="2400" b="1" u="sng" dirty="0" smtClean="0"/>
              <a:t>ρ</a:t>
            </a:r>
            <a:r>
              <a:rPr lang="ru-RU" sz="2400" b="1" u="sng" dirty="0" smtClean="0"/>
              <a:t> = 1800 кг/ </a:t>
            </a:r>
            <a:r>
              <a:rPr lang="ru-RU" sz="1800" b="1" u="sng" dirty="0" smtClean="0"/>
              <a:t>М</a:t>
            </a:r>
            <a:r>
              <a:rPr lang="ru-RU" sz="1800" b="1" u="sng" baseline="30000" dirty="0" smtClean="0"/>
              <a:t>3</a:t>
            </a:r>
          </a:p>
          <a:p>
            <a:pPr eaLnBrk="1" hangingPunct="1"/>
            <a:r>
              <a:rPr lang="ru-RU" sz="2400" b="1" dirty="0" smtClean="0"/>
              <a:t>   А - ?</a:t>
            </a:r>
          </a:p>
          <a:p>
            <a:pPr eaLnBrk="1" hangingPunct="1"/>
            <a:endParaRPr lang="ru-RU" sz="2400" dirty="0" smtClean="0"/>
          </a:p>
          <a:p>
            <a:pPr eaLnBrk="1" hangingPunct="1"/>
            <a:endParaRPr lang="ru-RU" sz="2400" dirty="0" smtClean="0"/>
          </a:p>
          <a:p>
            <a:pPr eaLnBrk="1" hangingPunct="1"/>
            <a:endParaRPr lang="ru-RU" sz="2400" dirty="0" smtClean="0"/>
          </a:p>
          <a:p>
            <a:pPr eaLnBrk="1" hangingPunct="1"/>
            <a:endParaRPr lang="ru-RU" sz="2400" b="1" dirty="0" smtClean="0"/>
          </a:p>
        </p:txBody>
      </p:sp>
      <p:graphicFrame>
        <p:nvGraphicFramePr>
          <p:cNvPr id="1027" name="Object 10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7866063" y="2640013"/>
          <a:ext cx="1277937" cy="241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3" name="Формула" r:id="rId4" imgW="114151" imgH="215619" progId="Equation.3">
                  <p:embed/>
                </p:oleObj>
              </mc:Choice>
              <mc:Fallback>
                <p:oleObj name="Формула" r:id="rId4" imgW="114151" imgH="215619" progId="Equation.3">
                  <p:embed/>
                  <p:pic>
                    <p:nvPicPr>
                      <p:cNvPr id="0" name="Picture 1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66063" y="2640013"/>
                        <a:ext cx="1277937" cy="241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Rectangle 1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4" name="Формула" r:id="rId6" imgW="0" imgH="0" progId="Equation.3">
                  <p:embed/>
                </p:oleObj>
              </mc:Choice>
              <mc:Fallback>
                <p:oleObj name="Формула" r:id="rId6" imgW="0" imgH="0" progId="Equation.3">
                  <p:embed/>
                  <p:pic>
                    <p:nvPicPr>
                      <p:cNvPr id="0" name="AutoShape 16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Rectangle 14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5" name="Формула" r:id="rId7" imgW="0" imgH="0" progId="Equation.3">
                  <p:embed/>
                </p:oleObj>
              </mc:Choice>
              <mc:Fallback>
                <p:oleObj name="Формула" r:id="rId7" imgW="0" imgH="0" progId="Equation.3">
                  <p:embed/>
                  <p:pic>
                    <p:nvPicPr>
                      <p:cNvPr id="0" name="AutoShape 17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691680" y="1052736"/>
            <a:ext cx="1559644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300" b="1" dirty="0"/>
              <a:t>= 0,2 м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835696" y="1484784"/>
            <a:ext cx="11890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/>
              <a:t>= 0,1 м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63688" y="1916832"/>
            <a:ext cx="13604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/>
              <a:t>= 0,05 м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427984" y="1196752"/>
            <a:ext cx="26558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/>
              <a:t>А = </a:t>
            </a:r>
            <a:r>
              <a:rPr lang="en-US" sz="2400" b="1" dirty="0"/>
              <a:t>F ∙S       </a:t>
            </a:r>
            <a:r>
              <a:rPr lang="en-US" sz="2400" b="1" dirty="0" err="1"/>
              <a:t>S</a:t>
            </a:r>
            <a:r>
              <a:rPr lang="en-US" sz="2400" b="1" dirty="0"/>
              <a:t> = h</a:t>
            </a:r>
            <a:endParaRPr lang="ru-RU" sz="2400" b="1" dirty="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67944" y="1772816"/>
            <a:ext cx="1352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/>
              <a:t>F = m ∙g</a:t>
            </a:r>
            <a:endParaRPr lang="ru-RU" sz="2400" b="1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779912" y="2420888"/>
            <a:ext cx="13747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/>
              <a:t>m = </a:t>
            </a:r>
            <a:r>
              <a:rPr lang="el-GR" sz="2400" b="1" dirty="0"/>
              <a:t>ρ∙</a:t>
            </a:r>
            <a:r>
              <a:rPr lang="en-US" sz="2400" b="1" dirty="0"/>
              <a:t> V</a:t>
            </a:r>
            <a:endParaRPr lang="ru-RU" sz="2400" b="1" dirty="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868144" y="2420888"/>
            <a:ext cx="3013496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/>
              <a:t>V = a ∙</a:t>
            </a:r>
            <a:r>
              <a:rPr lang="en-US" sz="2400" b="1" dirty="0" err="1"/>
              <a:t>b∙c</a:t>
            </a:r>
            <a:endParaRPr lang="ru-RU" sz="2400" b="1" dirty="0"/>
          </a:p>
          <a:p>
            <a:endParaRPr lang="ru-RU" sz="2400" b="1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928938" y="2924944"/>
            <a:ext cx="62150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dirty="0"/>
              <a:t>V= 0,2 </a:t>
            </a:r>
            <a:r>
              <a:rPr lang="ru-RU" sz="2800" b="1" dirty="0"/>
              <a:t>м ∙0,1 м∙0,05 м</a:t>
            </a:r>
            <a:r>
              <a:rPr lang="en-US" sz="2800" b="1" dirty="0"/>
              <a:t> =</a:t>
            </a:r>
            <a:r>
              <a:rPr lang="ru-RU" sz="2800" b="1" dirty="0"/>
              <a:t> </a:t>
            </a:r>
            <a:r>
              <a:rPr lang="ru-RU" sz="2800" b="1" dirty="0" smtClean="0"/>
              <a:t>=0,001</a:t>
            </a:r>
            <a:r>
              <a:rPr lang="ru-RU" sz="2000" b="1" dirty="0" smtClean="0"/>
              <a:t> </a:t>
            </a:r>
            <a:r>
              <a:rPr lang="ru-RU" sz="2000" b="1" dirty="0"/>
              <a:t>М</a:t>
            </a:r>
            <a:r>
              <a:rPr lang="ru-RU" sz="2000" b="1" baseline="30000" dirty="0"/>
              <a:t>3</a:t>
            </a:r>
            <a:endParaRPr lang="ru-RU" sz="20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23528" y="4293096"/>
            <a:ext cx="83884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/>
              <a:t>m = </a:t>
            </a:r>
            <a:r>
              <a:rPr lang="ru-RU" sz="3200" b="1" dirty="0"/>
              <a:t>1800 кг/ </a:t>
            </a:r>
            <a:r>
              <a:rPr lang="ru-RU" sz="2400" b="1" dirty="0"/>
              <a:t>М</a:t>
            </a:r>
            <a:r>
              <a:rPr lang="ru-RU" sz="2400" b="1" baseline="30000" dirty="0"/>
              <a:t>3</a:t>
            </a:r>
            <a:r>
              <a:rPr lang="en-US" sz="2400" b="1" baseline="30000" dirty="0"/>
              <a:t> </a:t>
            </a:r>
            <a:r>
              <a:rPr lang="en-US" sz="2400" b="1" dirty="0"/>
              <a:t> ∙ </a:t>
            </a:r>
            <a:r>
              <a:rPr lang="en-US" sz="3200" b="1" dirty="0"/>
              <a:t>0, 001 </a:t>
            </a:r>
            <a:r>
              <a:rPr lang="ru-RU" sz="3200" b="1" dirty="0"/>
              <a:t>м</a:t>
            </a:r>
            <a:r>
              <a:rPr lang="ru-RU" sz="3200" b="1" baseline="30000" dirty="0"/>
              <a:t>3</a:t>
            </a:r>
            <a:r>
              <a:rPr lang="ru-RU" sz="3200" b="1" dirty="0"/>
              <a:t> = 1,8 кг</a:t>
            </a:r>
            <a:r>
              <a:rPr lang="en-US" sz="3200" b="1" dirty="0"/>
              <a:t>     </a:t>
            </a:r>
            <a:endParaRPr lang="ru-RU" sz="3200" b="1" dirty="0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45036" y="5085184"/>
            <a:ext cx="58833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dirty="0"/>
              <a:t>F =</a:t>
            </a:r>
            <a:r>
              <a:rPr lang="ru-RU" sz="3200" b="1" dirty="0"/>
              <a:t> 1,8 кг </a:t>
            </a:r>
            <a:r>
              <a:rPr lang="ru-RU" sz="3200" b="1" dirty="0" smtClean="0"/>
              <a:t>∙10      = </a:t>
            </a:r>
            <a:r>
              <a:rPr lang="ru-RU" sz="3200" b="1" dirty="0"/>
              <a:t>18 Н</a:t>
            </a:r>
            <a:r>
              <a:rPr lang="en-US" sz="3200" b="1" dirty="0"/>
              <a:t> </a:t>
            </a:r>
            <a:endParaRPr lang="ru-RU" sz="3200" b="1" dirty="0"/>
          </a:p>
        </p:txBody>
      </p:sp>
      <p:sp>
        <p:nvSpPr>
          <p:cNvPr id="104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42" name="Rectangle 10"/>
          <p:cNvSpPr>
            <a:spLocks noChangeArrowheads="1"/>
          </p:cNvSpPr>
          <p:nvPr/>
        </p:nvSpPr>
        <p:spPr bwMode="auto">
          <a:xfrm>
            <a:off x="0" y="828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043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4725144"/>
            <a:ext cx="504056" cy="1224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5" name="Rectangle 13"/>
          <p:cNvSpPr>
            <a:spLocks noChangeArrowheads="1"/>
          </p:cNvSpPr>
          <p:nvPr/>
        </p:nvSpPr>
        <p:spPr bwMode="auto">
          <a:xfrm>
            <a:off x="0" y="828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619672" y="5733256"/>
            <a:ext cx="59766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А = 18 Н ∙ </a:t>
            </a:r>
            <a:r>
              <a:rPr lang="ru-RU" sz="3200" b="1" dirty="0" smtClean="0"/>
              <a:t>1 </a:t>
            </a:r>
            <a:r>
              <a:rPr lang="ru-RU" sz="3200" b="1" dirty="0"/>
              <a:t>м = </a:t>
            </a:r>
            <a:r>
              <a:rPr lang="ru-RU" sz="3200" b="1" dirty="0" smtClean="0"/>
              <a:t>18 </a:t>
            </a:r>
            <a:r>
              <a:rPr lang="ru-RU" sz="3200" b="1" dirty="0"/>
              <a:t>Дж</a:t>
            </a:r>
          </a:p>
        </p:txBody>
      </p:sp>
      <p:sp>
        <p:nvSpPr>
          <p:cNvPr id="23" name="Дуга 22"/>
          <p:cNvSpPr/>
          <p:nvPr/>
        </p:nvSpPr>
        <p:spPr bwMode="auto">
          <a:xfrm rot="6845647">
            <a:off x="5307839" y="355260"/>
            <a:ext cx="718811" cy="1762574"/>
          </a:xfrm>
          <a:prstGeom prst="arc">
            <a:avLst>
              <a:gd name="adj1" fmla="val 16249956"/>
              <a:gd name="adj2" fmla="val 0"/>
            </a:avLst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 bwMode="auto">
          <a:xfrm flipH="1">
            <a:off x="4211960" y="1556792"/>
            <a:ext cx="792088" cy="28803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Прямая со стрелкой 26"/>
          <p:cNvCxnSpPr/>
          <p:nvPr/>
        </p:nvCxnSpPr>
        <p:spPr bwMode="auto">
          <a:xfrm flipH="1">
            <a:off x="3923928" y="2204864"/>
            <a:ext cx="792088" cy="28803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Прямая со стрелкой 27"/>
          <p:cNvCxnSpPr/>
          <p:nvPr/>
        </p:nvCxnSpPr>
        <p:spPr bwMode="auto">
          <a:xfrm>
            <a:off x="5364088" y="2708920"/>
            <a:ext cx="93610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5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/>
      <p:bldP spid="17" grpId="0"/>
      <p:bldP spid="24" grpId="0"/>
      <p:bldP spid="2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AutoShape 12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748713" y="6165850"/>
            <a:ext cx="395287" cy="477838"/>
          </a:xfrm>
          <a:prstGeom prst="actionButtonHome">
            <a:avLst/>
          </a:prstGeom>
          <a:solidFill>
            <a:srgbClr val="3399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Oval 13"/>
          <p:cNvSpPr>
            <a:spLocks noChangeArrowheads="1"/>
          </p:cNvSpPr>
          <p:nvPr/>
        </p:nvSpPr>
        <p:spPr bwMode="auto">
          <a:xfrm>
            <a:off x="2268538" y="260350"/>
            <a:ext cx="4752975" cy="115093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ru-RU" sz="2800" dirty="0">
                <a:solidFill>
                  <a:srgbClr val="0033CC"/>
                </a:solidFill>
                <a:latin typeface="+mj-lt"/>
              </a:rPr>
              <a:t>О чем вели речь на уроке?</a:t>
            </a:r>
          </a:p>
        </p:txBody>
      </p:sp>
      <p:sp>
        <p:nvSpPr>
          <p:cNvPr id="4106" name="Line 15"/>
          <p:cNvSpPr>
            <a:spLocks noChangeShapeType="1"/>
          </p:cNvSpPr>
          <p:nvPr/>
        </p:nvSpPr>
        <p:spPr bwMode="auto">
          <a:xfrm flipH="1">
            <a:off x="2268538" y="1341438"/>
            <a:ext cx="1439862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7" name="Line 17"/>
          <p:cNvSpPr>
            <a:spLocks noChangeShapeType="1"/>
          </p:cNvSpPr>
          <p:nvPr/>
        </p:nvSpPr>
        <p:spPr bwMode="auto">
          <a:xfrm>
            <a:off x="5580063" y="1341438"/>
            <a:ext cx="1152525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" name="Oval 18"/>
          <p:cNvSpPr>
            <a:spLocks noChangeArrowheads="1"/>
          </p:cNvSpPr>
          <p:nvPr/>
        </p:nvSpPr>
        <p:spPr bwMode="auto">
          <a:xfrm>
            <a:off x="179512" y="2060848"/>
            <a:ext cx="4320480" cy="2016224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/>
            <a:r>
              <a:rPr lang="ru-RU" sz="2400" dirty="0">
                <a:solidFill>
                  <a:srgbClr val="0000CC"/>
                </a:solidFill>
              </a:rPr>
              <a:t>О величинах:</a:t>
            </a:r>
          </a:p>
          <a:p>
            <a:pPr algn="l"/>
            <a:r>
              <a:rPr lang="ru-RU" sz="2000" b="1" dirty="0" smtClean="0"/>
              <a:t>сила</a:t>
            </a:r>
            <a:endParaRPr lang="ru-RU" sz="2000" b="1" dirty="0"/>
          </a:p>
          <a:p>
            <a:pPr algn="l"/>
            <a:r>
              <a:rPr lang="ru-RU" sz="2000" b="1" dirty="0" smtClean="0"/>
              <a:t>перемещение</a:t>
            </a:r>
          </a:p>
          <a:p>
            <a:pPr algn="l"/>
            <a:r>
              <a:rPr lang="ru-RU" sz="2000" b="1" dirty="0" smtClean="0"/>
              <a:t>Механическая работа</a:t>
            </a:r>
            <a:endParaRPr lang="ru-RU" sz="2000" b="1" dirty="0"/>
          </a:p>
        </p:txBody>
      </p:sp>
      <p:sp>
        <p:nvSpPr>
          <p:cNvPr id="4109" name="Oval 20"/>
          <p:cNvSpPr>
            <a:spLocks noChangeArrowheads="1"/>
          </p:cNvSpPr>
          <p:nvPr/>
        </p:nvSpPr>
        <p:spPr bwMode="auto">
          <a:xfrm>
            <a:off x="4859338" y="2132856"/>
            <a:ext cx="4284662" cy="179938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/>
            <a:r>
              <a:rPr lang="ru-RU" sz="2400" dirty="0">
                <a:solidFill>
                  <a:srgbClr val="0000CC"/>
                </a:solidFill>
              </a:rPr>
              <a:t>О </a:t>
            </a:r>
            <a:r>
              <a:rPr lang="ru-RU" sz="2400" dirty="0" smtClean="0">
                <a:solidFill>
                  <a:srgbClr val="0000CC"/>
                </a:solidFill>
              </a:rPr>
              <a:t>формуле:</a:t>
            </a:r>
            <a:endParaRPr lang="ru-RU" sz="2400" dirty="0">
              <a:solidFill>
                <a:srgbClr val="0000CC"/>
              </a:solidFill>
            </a:endParaRPr>
          </a:p>
          <a:p>
            <a:pPr algn="l"/>
            <a:endParaRPr lang="ru-RU" dirty="0">
              <a:solidFill>
                <a:srgbClr val="0099FF"/>
              </a:solidFill>
            </a:endParaRPr>
          </a:p>
          <a:p>
            <a:pPr algn="l"/>
            <a:endParaRPr lang="ru-RU" dirty="0">
              <a:solidFill>
                <a:srgbClr val="0099FF"/>
              </a:solidFill>
            </a:endParaRPr>
          </a:p>
          <a:p>
            <a:pPr algn="l">
              <a:buFontTx/>
              <a:buChar char="•"/>
            </a:pPr>
            <a:endParaRPr lang="ru-RU" dirty="0">
              <a:solidFill>
                <a:srgbClr val="0099FF"/>
              </a:solidFill>
            </a:endParaRPr>
          </a:p>
        </p:txBody>
      </p:sp>
      <p:sp>
        <p:nvSpPr>
          <p:cNvPr id="4110" name="Line 21"/>
          <p:cNvSpPr>
            <a:spLocks noChangeShapeType="1"/>
          </p:cNvSpPr>
          <p:nvPr/>
        </p:nvSpPr>
        <p:spPr bwMode="auto">
          <a:xfrm flipH="1">
            <a:off x="4572000" y="1412875"/>
            <a:ext cx="0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" name="Oval 22"/>
          <p:cNvSpPr>
            <a:spLocks noChangeArrowheads="1"/>
          </p:cNvSpPr>
          <p:nvPr/>
        </p:nvSpPr>
        <p:spPr bwMode="auto">
          <a:xfrm>
            <a:off x="2700338" y="4437062"/>
            <a:ext cx="3815878" cy="187225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/>
            <a:r>
              <a:rPr lang="ru-RU" sz="2400" dirty="0">
                <a:solidFill>
                  <a:srgbClr val="0000CC"/>
                </a:solidFill>
              </a:rPr>
              <a:t>О единицах:</a:t>
            </a:r>
          </a:p>
          <a:p>
            <a:pPr algn="l"/>
            <a:r>
              <a:rPr lang="ru-RU" dirty="0">
                <a:solidFill>
                  <a:srgbClr val="0099FF"/>
                </a:solidFill>
              </a:rPr>
              <a:t>  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baseline="30000" dirty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dirty="0"/>
          </a:p>
        </p:txBody>
      </p:sp>
      <p:sp>
        <p:nvSpPr>
          <p:cNvPr id="4112" name="Rectangle 28"/>
          <p:cNvSpPr>
            <a:spLocks noChangeArrowheads="1"/>
          </p:cNvSpPr>
          <p:nvPr/>
        </p:nvSpPr>
        <p:spPr bwMode="auto">
          <a:xfrm>
            <a:off x="0" y="332898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100" name="Object 27"/>
          <p:cNvGraphicFramePr>
            <a:graphicFrameLocks noChangeAspect="1"/>
          </p:cNvGraphicFramePr>
          <p:nvPr/>
        </p:nvGraphicFramePr>
        <p:xfrm>
          <a:off x="5652120" y="2852936"/>
          <a:ext cx="3118436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Формула" r:id="rId3" imgW="583693" imgH="177646" progId="Equation.3">
                  <p:embed/>
                </p:oleObj>
              </mc:Choice>
              <mc:Fallback>
                <p:oleObj name="Формула" r:id="rId3" imgW="583693" imgH="177646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2852936"/>
                        <a:ext cx="3118436" cy="9361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3" name="Rectangle 30"/>
          <p:cNvSpPr>
            <a:spLocks noChangeArrowheads="1"/>
          </p:cNvSpPr>
          <p:nvPr/>
        </p:nvSpPr>
        <p:spPr bwMode="auto">
          <a:xfrm>
            <a:off x="0" y="332898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102" name="Object 34"/>
          <p:cNvGraphicFramePr>
            <a:graphicFrameLocks noChangeAspect="1"/>
          </p:cNvGraphicFramePr>
          <p:nvPr/>
        </p:nvGraphicFramePr>
        <p:xfrm>
          <a:off x="4932040" y="5085184"/>
          <a:ext cx="2245730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Формула" r:id="rId5" imgW="317225" imgH="203024" progId="Equation.3">
                  <p:embed/>
                </p:oleObj>
              </mc:Choice>
              <mc:Fallback>
                <p:oleObj name="Формула" r:id="rId5" imgW="317225" imgH="203024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5085184"/>
                        <a:ext cx="2245730" cy="720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Группа 37"/>
          <p:cNvGrpSpPr>
            <a:grpSpLocks/>
          </p:cNvGrpSpPr>
          <p:nvPr/>
        </p:nvGrpSpPr>
        <p:grpSpPr bwMode="auto">
          <a:xfrm>
            <a:off x="1000125" y="6858000"/>
            <a:ext cx="785813" cy="2000250"/>
            <a:chOff x="500034" y="785794"/>
            <a:chExt cx="785818" cy="2000264"/>
          </a:xfrm>
        </p:grpSpPr>
        <p:sp>
          <p:nvSpPr>
            <p:cNvPr id="18" name="Овал 17"/>
            <p:cNvSpPr/>
            <p:nvPr/>
          </p:nvSpPr>
          <p:spPr bwMode="auto">
            <a:xfrm>
              <a:off x="500034" y="785794"/>
              <a:ext cx="785818" cy="1143008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39999">
                  <a:srgbClr val="3399FF"/>
                </a:gs>
                <a:gs pos="70000">
                  <a:srgbClr val="3399FF"/>
                </a:gs>
                <a:gs pos="100000">
                  <a:srgbClr val="FFFF00"/>
                </a:gs>
              </a:gsLst>
              <a:lin ang="162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cxnSp>
          <p:nvCxnSpPr>
            <p:cNvPr id="20" name="Скругленная соединительная линия 19"/>
            <p:cNvCxnSpPr>
              <a:stCxn id="18" idx="4"/>
            </p:cNvCxnSpPr>
            <p:nvPr/>
          </p:nvCxnSpPr>
          <p:spPr bwMode="auto">
            <a:xfrm rot="16200000" flipH="1">
              <a:off x="518291" y="2304248"/>
              <a:ext cx="857256" cy="106364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9525" cap="flat" cmpd="sng" algn="ctr">
              <a:solidFill>
                <a:schemeClr val="accent3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" name="Группа 40"/>
          <p:cNvGrpSpPr>
            <a:grpSpLocks/>
          </p:cNvGrpSpPr>
          <p:nvPr/>
        </p:nvGrpSpPr>
        <p:grpSpPr bwMode="auto">
          <a:xfrm>
            <a:off x="7858125" y="6858000"/>
            <a:ext cx="785813" cy="2000250"/>
            <a:chOff x="7643834" y="3929066"/>
            <a:chExt cx="785818" cy="2000264"/>
          </a:xfrm>
          <a:solidFill>
            <a:srgbClr val="ED0DBD"/>
          </a:solidFill>
        </p:grpSpPr>
        <p:sp>
          <p:nvSpPr>
            <p:cNvPr id="29" name="Овал 28"/>
            <p:cNvSpPr/>
            <p:nvPr/>
          </p:nvSpPr>
          <p:spPr bwMode="auto">
            <a:xfrm>
              <a:off x="7643834" y="3929066"/>
              <a:ext cx="785818" cy="1143008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cxnSp>
          <p:nvCxnSpPr>
            <p:cNvPr id="32" name="Скругленная соединительная линия 31"/>
            <p:cNvCxnSpPr/>
            <p:nvPr/>
          </p:nvCxnSpPr>
          <p:spPr bwMode="auto">
            <a:xfrm rot="16200000" flipH="1">
              <a:off x="7697016" y="5447520"/>
              <a:ext cx="857256" cy="106364"/>
            </a:xfrm>
            <a:prstGeom prst="curvedConnector3">
              <a:avLst>
                <a:gd name="adj1" fmla="val 50000"/>
              </a:avLst>
            </a:prstGeom>
            <a:grpFill/>
            <a:ln w="9525" cap="flat" cmpd="sng" algn="ctr">
              <a:solidFill>
                <a:schemeClr val="accent3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7" name="Группа 41"/>
          <p:cNvGrpSpPr>
            <a:grpSpLocks/>
          </p:cNvGrpSpPr>
          <p:nvPr/>
        </p:nvGrpSpPr>
        <p:grpSpPr bwMode="auto">
          <a:xfrm>
            <a:off x="6786563" y="6858000"/>
            <a:ext cx="785812" cy="1928813"/>
            <a:chOff x="6715140" y="5143512"/>
            <a:chExt cx="785818" cy="1928826"/>
          </a:xfrm>
          <a:solidFill>
            <a:srgbClr val="FFC000"/>
          </a:solidFill>
        </p:grpSpPr>
        <p:sp>
          <p:nvSpPr>
            <p:cNvPr id="28" name="Овал 27"/>
            <p:cNvSpPr/>
            <p:nvPr/>
          </p:nvSpPr>
          <p:spPr bwMode="auto">
            <a:xfrm>
              <a:off x="6715140" y="5143512"/>
              <a:ext cx="785818" cy="1143008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cxnSp>
          <p:nvCxnSpPr>
            <p:cNvPr id="33" name="Скругленная соединительная линия 32"/>
            <p:cNvCxnSpPr/>
            <p:nvPr/>
          </p:nvCxnSpPr>
          <p:spPr bwMode="auto">
            <a:xfrm rot="16200000" flipH="1">
              <a:off x="6768322" y="6590529"/>
              <a:ext cx="857256" cy="106363"/>
            </a:xfrm>
            <a:prstGeom prst="curvedConnector3">
              <a:avLst>
                <a:gd name="adj1" fmla="val 50000"/>
              </a:avLst>
            </a:prstGeom>
            <a:grpFill/>
            <a:ln w="9525" cap="flat" cmpd="sng" algn="ctr">
              <a:solidFill>
                <a:schemeClr val="accent3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8" name="Группа 43"/>
          <p:cNvGrpSpPr>
            <a:grpSpLocks/>
          </p:cNvGrpSpPr>
          <p:nvPr/>
        </p:nvGrpSpPr>
        <p:grpSpPr bwMode="auto">
          <a:xfrm>
            <a:off x="214313" y="6858000"/>
            <a:ext cx="785812" cy="1928813"/>
            <a:chOff x="285720" y="5357826"/>
            <a:chExt cx="785818" cy="1928802"/>
          </a:xfrm>
          <a:solidFill>
            <a:srgbClr val="7030A0"/>
          </a:solidFill>
        </p:grpSpPr>
        <p:sp>
          <p:nvSpPr>
            <p:cNvPr id="27" name="Овал 26"/>
            <p:cNvSpPr/>
            <p:nvPr/>
          </p:nvSpPr>
          <p:spPr bwMode="auto">
            <a:xfrm>
              <a:off x="285720" y="5357826"/>
              <a:ext cx="785818" cy="1143008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cxnSp>
          <p:nvCxnSpPr>
            <p:cNvPr id="34" name="Скругленная соединительная линия 33"/>
            <p:cNvCxnSpPr/>
            <p:nvPr/>
          </p:nvCxnSpPr>
          <p:spPr bwMode="auto">
            <a:xfrm rot="16200000" flipH="1">
              <a:off x="267470" y="6804823"/>
              <a:ext cx="857245" cy="106364"/>
            </a:xfrm>
            <a:prstGeom prst="curvedConnector3">
              <a:avLst>
                <a:gd name="adj1" fmla="val 50000"/>
              </a:avLst>
            </a:prstGeom>
            <a:grpFill/>
            <a:ln w="9525" cap="flat" cmpd="sng" algn="ctr">
              <a:solidFill>
                <a:schemeClr val="accent3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" name="Группа 38"/>
          <p:cNvGrpSpPr>
            <a:grpSpLocks/>
          </p:cNvGrpSpPr>
          <p:nvPr/>
        </p:nvGrpSpPr>
        <p:grpSpPr bwMode="auto">
          <a:xfrm>
            <a:off x="3143250" y="6858000"/>
            <a:ext cx="785813" cy="1928813"/>
            <a:chOff x="1428728" y="714356"/>
            <a:chExt cx="785818" cy="1928826"/>
          </a:xfrm>
          <a:solidFill>
            <a:srgbClr val="F8F802"/>
          </a:solidFill>
        </p:grpSpPr>
        <p:sp>
          <p:nvSpPr>
            <p:cNvPr id="25" name="Овал 24"/>
            <p:cNvSpPr/>
            <p:nvPr/>
          </p:nvSpPr>
          <p:spPr bwMode="auto">
            <a:xfrm>
              <a:off x="1428728" y="714356"/>
              <a:ext cx="785818" cy="1143008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cxnSp>
          <p:nvCxnSpPr>
            <p:cNvPr id="36" name="Скругленная соединительная линия 35"/>
            <p:cNvCxnSpPr/>
            <p:nvPr/>
          </p:nvCxnSpPr>
          <p:spPr bwMode="auto">
            <a:xfrm rot="16200000" flipH="1">
              <a:off x="1481910" y="2161372"/>
              <a:ext cx="857256" cy="106364"/>
            </a:xfrm>
            <a:prstGeom prst="curvedConnector3">
              <a:avLst>
                <a:gd name="adj1" fmla="val 50000"/>
              </a:avLst>
            </a:prstGeom>
            <a:grpFill/>
            <a:ln w="9525" cap="flat" cmpd="sng" algn="ctr">
              <a:solidFill>
                <a:schemeClr val="accent3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" name="Группа 39"/>
          <p:cNvGrpSpPr>
            <a:grpSpLocks/>
          </p:cNvGrpSpPr>
          <p:nvPr/>
        </p:nvGrpSpPr>
        <p:grpSpPr bwMode="auto">
          <a:xfrm>
            <a:off x="4786313" y="6858000"/>
            <a:ext cx="785812" cy="1928813"/>
            <a:chOff x="4143372" y="1785926"/>
            <a:chExt cx="785818" cy="1928828"/>
          </a:xfrm>
          <a:solidFill>
            <a:srgbClr val="4A05F5"/>
          </a:solidFill>
        </p:grpSpPr>
        <p:sp>
          <p:nvSpPr>
            <p:cNvPr id="30" name="Овал 29"/>
            <p:cNvSpPr/>
            <p:nvPr/>
          </p:nvSpPr>
          <p:spPr bwMode="auto">
            <a:xfrm>
              <a:off x="4143372" y="1785926"/>
              <a:ext cx="785818" cy="1143008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cxnSp>
          <p:nvCxnSpPr>
            <p:cNvPr id="37" name="Скругленная соединительная линия 36"/>
            <p:cNvCxnSpPr/>
            <p:nvPr/>
          </p:nvCxnSpPr>
          <p:spPr bwMode="auto">
            <a:xfrm rot="16200000" flipH="1">
              <a:off x="4196553" y="3232944"/>
              <a:ext cx="857257" cy="106363"/>
            </a:xfrm>
            <a:prstGeom prst="curvedConnector3">
              <a:avLst>
                <a:gd name="adj1" fmla="val 50000"/>
              </a:avLst>
            </a:prstGeom>
            <a:grpFill/>
            <a:ln w="9525" cap="flat" cmpd="sng" algn="ctr">
              <a:solidFill>
                <a:schemeClr val="accent3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1" name="Группа 37"/>
          <p:cNvGrpSpPr>
            <a:grpSpLocks/>
          </p:cNvGrpSpPr>
          <p:nvPr/>
        </p:nvGrpSpPr>
        <p:grpSpPr bwMode="auto">
          <a:xfrm>
            <a:off x="1857375" y="6858000"/>
            <a:ext cx="785813" cy="2000250"/>
            <a:chOff x="500034" y="785794"/>
            <a:chExt cx="785818" cy="2000264"/>
          </a:xfrm>
          <a:solidFill>
            <a:srgbClr val="00FA71"/>
          </a:solidFill>
        </p:grpSpPr>
        <p:sp>
          <p:nvSpPr>
            <p:cNvPr id="43" name="Овал 42"/>
            <p:cNvSpPr/>
            <p:nvPr/>
          </p:nvSpPr>
          <p:spPr bwMode="auto">
            <a:xfrm>
              <a:off x="500034" y="785794"/>
              <a:ext cx="785818" cy="1143008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cxnSp>
          <p:nvCxnSpPr>
            <p:cNvPr id="44" name="Скругленная соединительная линия 43"/>
            <p:cNvCxnSpPr>
              <a:stCxn id="43" idx="4"/>
            </p:cNvCxnSpPr>
            <p:nvPr/>
          </p:nvCxnSpPr>
          <p:spPr bwMode="auto">
            <a:xfrm rot="16200000" flipH="1">
              <a:off x="518291" y="2304248"/>
              <a:ext cx="857256" cy="106364"/>
            </a:xfrm>
            <a:prstGeom prst="curvedConnector3">
              <a:avLst>
                <a:gd name="adj1" fmla="val 50000"/>
              </a:avLst>
            </a:prstGeom>
            <a:grpFill/>
            <a:ln w="9525" cap="flat" cmpd="sng" algn="ctr">
              <a:solidFill>
                <a:schemeClr val="accent3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-0.14038 C -0.00677 -0.23196 -0.00729 -0.32308 -0.00191 -0.38737 C 0.00347 -0.45212 0.02639 -0.47086 0.02621 -0.52729 C 0.02604 -0.58395 -0.00382 -0.66558 -0.00295 -0.72756 C -0.00208 -0.78908 0.03021 -0.861 0.03108 -0.89778 C 0.03212 -0.93408 0.00608 -0.93755 0.00226 -0.94634 C -0.00139 -0.95467 0.00347 -0.95305 0.00851 -0.95074 " pathEditMode="relative" rAng="0" ptsTypes="aaaaa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-4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59 -0.10384 C -0.01354 -0.10684 -0.01268 -0.11054 -0.01146 -0.11286 C -0.01059 -0.11748 -0.00955 -0.12372 -0.00868 -0.12997 C -0.00868 -0.14038 -0.00868 -0.15078 -0.00886 -0.16096 C -0.00903 -0.16304 -0.0092 -0.16443 -0.00938 -0.16605 C -0.01007 -0.17668 -0.01129 -0.18594 -0.01181 -0.19727 C -0.01216 -0.2123 -0.01216 -0.21045 -0.01146 -0.23011 C -0.01129 -0.23658 -0.01007 -0.2389 -0.00938 -0.24028 C -0.0066 -0.2456 -0.00469 -0.2463 -0.00174 -0.24722 C 0.00034 -0.26087 3.05556E-6 -0.27983 -0.00174 -0.29556 C -0.00191 -0.30273 -0.00261 -0.31013 -0.00313 -0.31637 C -0.0033 -0.31961 -0.00365 -0.3203 -0.004 -0.32331 C -0.00434 -0.32655 -0.00469 -0.33071 -0.00504 -0.33348 C -0.00538 -0.33626 -0.00625 -0.34227 -0.00625 -0.34204 C -0.00417 -0.37997 0.00104 -0.38506 0.00607 -0.38876 C 0.00781 -0.39292 0.00712 -0.39038 0.00833 -0.3957 C 0.00902 -0.40333 0.0092 -0.40518 0.00868 -0.41466 C 0.00868 -0.41628 0.0085 -0.41813 0.0085 -0.41998 C 0.00833 -0.4216 0.00798 -0.42483 0.00798 -0.42483 " pathEditMode="relative" rAng="0" ptsTypes="ffffffffffffffffffA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-1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63 -0.14038 C -0.0901 -0.1487 -0.09219 -0.1524 -0.09462 -0.16674 C -0.09323 -0.21854 -0.09427 -0.21854 -0.08663 -0.25115 C -0.07639 -0.24976 -0.06597 -0.24722 -0.05555 -0.24722 C -0.03264 -0.24722 -0.02291 -0.22132 -0.01007 -0.27659 C -0.00764 -0.3129 -0.00764 -0.34944 -0.00937 -0.38714 C -0.01007 -0.40379 -0.01423 -0.41281 -0.01666 -0.42368 C -0.02291 -0.44865 -0.0309 -0.49051 -0.03889 -0.50092 C -0.04097 -0.50809 -0.04271 -0.51526 -0.04548 -0.51919 C -0.05 -0.53284 -0.05486 -0.54255 -0.05972 -0.55272 C -0.06285 -0.55828 -0.06666 -0.55828 -0.06979 -0.56313 C -0.07187 -0.57215 -0.07673 -0.58533 -0.07673 -0.58487 C -0.08385 -0.64454 -0.06562 -0.67252 -0.05555 -0.68062 C -0.04201 -0.67877 -0.03854 -0.68038 -0.02882 -0.67021 C -0.02187 -0.67252 -0.02014 -0.67113 -0.01528 -0.68478 C -0.01389 -0.69218 -0.01319 -0.69981 -0.0118 -0.70675 C -0.00469 -0.74953 -0.01597 -0.78237 -0.02291 -0.79116 C -0.02812 -0.80781 -0.03576 -0.82099 -0.04201 -0.8277 C -0.04548 -0.83603 -0.0493 -0.84112 -0.05312 -0.8462 C -0.06041 -0.87997 -0.07743 -0.85661 -0.08802 -0.84273 C -0.11892 -0.8462 -0.11337 -0.8395 -0.13246 -0.8647 C -0.13489 -0.87742 -0.13802 -0.87511 -0.14149 -0.88321 C -0.14357 -0.88714 -0.14496 -0.89408 -0.14739 -0.89801 C -0.15121 -0.90494 -0.15607 -0.90911 -0.16024 -0.91235 C -0.16232 -0.92067 -0.16232 -0.91558 -0.16232 -0.92322 " pathEditMode="relative" rAng="0" ptsTypes="ffffffffffffffffffffffffA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-3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94 -0.14038 C 0.00295 -0.14754 0.00226 -0.15402 0.00052 -0.16327 C 0.00104 -0.17368 0.00052 -0.18455 0.00208 -0.19426 C 0.00278 -0.19773 0.00573 -0.19796 0.00694 -0.20027 C 0.01146 -0.20791 0.02066 -0.23427 0.02604 -0.23982 C 0.03785 -0.25115 0.03976 -0.24445 0.05 -0.26225 C 0.05399 -0.29186 0.05608 -0.29648 0.05139 -0.33325 C 0.04896 -0.3536 0.03403 -0.36655 0.02604 -0.37812 C 0.01788 -0.39061 0.025 -0.38459 0.01632 -0.38991 C 0.01024 -0.39778 -0.00191 -0.4142 -0.00903 -0.41836 C -0.01962 -0.42368 -0.02951 -0.432 -0.03941 -0.44056 C -0.0401 -0.44264 -0.04497 -0.45397 -0.04392 -0.45767 C -0.04097 -0.46947 -0.03785 -0.46785 -0.03281 -0.47178 C -0.02274 -0.47988 -0.01233 -0.48797 -0.00104 -0.48889 C 0.01441 -0.49075 0.02969 -0.49075 0.04514 -0.49144 C 0.05799 -0.50647 0.04653 -0.53422 0.04028 -0.55134 C 0.03507 -0.57978 0.01996 -0.60592 0.00365 -0.61332 C -0.00538 -0.62974 -0.00885 -0.63228 -0.0217 -0.63621 C -0.02604 -0.63899 -0.03073 -0.63991 -0.03455 -0.64431 C -0.0375 -0.64778 -0.03976 -0.65263 -0.04254 -0.65587 C -0.04479 -0.66905 -0.04948 -0.68432 -0.04392 -0.69842 C -0.04132 -0.70513 -0.03524 -0.7049 -0.03142 -0.70952 C -0.01979 -0.7234 -0.02535 -0.71808 -0.01545 -0.72664 C -0.01441 -0.72941 -0.01354 -0.73288 -0.01233 -0.73519 C -0.01094 -0.73751 -0.00816 -0.73751 -0.00747 -0.74098 C -0.00608 -0.74699 -0.01372 -0.75763 -0.01701 -0.76318 C -0.02448 -0.77705 -0.04167 -0.78815 -0.05191 -0.79162 C -0.06632 -0.79625 -0.06163 -0.78908 -0.06632 -0.79717 " pathEditMode="relative" rAng="0" ptsTypes="fffffffffffffffffffffffffffA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-3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3 -0.07285 C -0.02674 -0.09643 -0.02604 -0.12164 -0.02517 -0.14569 C -0.02535 -0.15911 -0.02517 -0.17252 -0.02552 -0.18617 C -0.02604 -0.1975 -0.0276 -0.2086 -0.02882 -0.21808 C -0.03229 -0.24398 -0.03542 -0.26341 -0.04167 -0.27173 C -0.04271 -0.2752 -0.04392 -0.27914 -0.04497 -0.2826 C -0.04549 -0.28422 -0.04653 -0.28769 -0.04653 -0.28746 C -0.04774 -0.29764 -0.04879 -0.3203 -0.04879 -0.31984 C -0.04826 -0.34343 -0.04809 -0.36679 -0.04757 -0.38991 C -0.0474 -0.40356 -0.04323 -0.42576 -0.04167 -0.44056 " pathEditMode="relative" rAng="0" ptsTypes="fffffffffA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" y="-1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1314E-6 C -0.00677 -0.02844 0.00711 -0.05967 0.01944 -0.0814 C 0.02152 -0.08534 0.02552 -0.08672 0.02847 -0.08927 C 0.03055 -0.09112 0.03316 -0.09667 0.03437 -0.09921 C 0.03402 -0.11656 0.04097 -0.16905 0.02847 -0.19473 C 0.02604 -0.20721 0.01944 -0.21716 0.01493 -0.22849 C 0.00173 -0.2611 0.01684 -0.2278 0.00156 -0.26041 C -0.00104 -0.26596 -0.00434 -0.2833 -0.00591 -0.29024 C -0.004 -0.29787 -0.00452 -0.2981 -0.00452 -0.29024 " pathEditMode="relative" ptsTypes="ffffffffA"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0"/>
                            </p:stCondLst>
                            <p:childTnLst>
                              <p:par>
                                <p:cTn id="4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91 -0.10384 C -0.00521 -0.10569 -0.00452 -0.108 -0.00382 -0.10915 C -0.00313 -0.11193 -0.00243 -0.11563 -0.00191 -0.1191 C -0.00191 -0.12511 -0.00191 -0.13113 -0.00209 -0.13691 C -0.00209 -0.13806 -0.00226 -0.13899 -0.00243 -0.13991 C -0.00278 -0.14593 -0.00382 -0.15125 -0.00382 -0.15772 C -0.00417 -0.16651 -0.00417 -0.16558 -0.00382 -0.17692 C -0.00382 -0.18062 -0.00278 -0.182 -0.00243 -0.18247 C -0.0007 -0.1857 0.00069 -0.18617 0.00277 -0.18663 C 0.00399 -0.19426 0.00382 -0.20536 0.00277 -0.21461 C 0.00243 -0.21854 0.00208 -0.22294 0.00173 -0.22641 C 0.00156 -0.22826 0.00139 -0.22872 0.00121 -0.23057 C 0.00104 -0.23219 0.00069 -0.23473 0.00052 -0.23612 C 0.00034 -0.23797 -0.00018 -0.24121 -0.00018 -0.24098 C 0.00104 -0.26318 0.00451 -0.26595 0.00781 -0.26827 C 0.00902 -0.27058 0.0085 -0.26896 0.00937 -0.2722 C 0.00989 -0.27636 0.00989 -0.27752 0.00972 -0.28307 C 0.00972 -0.28399 0.00937 -0.28492 0.00937 -0.28607 C 0.00937 -0.287 0.00902 -0.28862 0.00902 -0.28862 " pathEditMode="relative" rAng="0" ptsTypes="ffffffffffffffffffA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" y="-9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сова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2463" y="1772816"/>
            <a:ext cx="3411537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1" y="1916113"/>
            <a:ext cx="579613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§ </a:t>
            </a:r>
            <a:r>
              <a:rPr lang="ru-RU" sz="5400" b="1" dirty="0"/>
              <a:t>53</a:t>
            </a:r>
          </a:p>
          <a:p>
            <a:pPr>
              <a:spcBef>
                <a:spcPct val="50000"/>
              </a:spcBef>
            </a:pPr>
            <a:r>
              <a:rPr lang="ru-RU" sz="3600" b="1" dirty="0"/>
              <a:t>Упражнение 28, № 1</a:t>
            </a:r>
          </a:p>
          <a:p>
            <a:pPr>
              <a:spcBef>
                <a:spcPct val="50000"/>
              </a:spcBef>
            </a:pPr>
            <a:r>
              <a:rPr lang="ru-RU" sz="3600" b="1" dirty="0"/>
              <a:t>Задание 17, № 1</a:t>
            </a:r>
            <a:endParaRPr lang="en-US" sz="3600" b="1" dirty="0"/>
          </a:p>
        </p:txBody>
      </p:sp>
      <p:sp>
        <p:nvSpPr>
          <p:cNvPr id="10244" name="WordArt 5"/>
          <p:cNvSpPr>
            <a:spLocks noChangeArrowheads="1" noChangeShapeType="1" noTextEdit="1"/>
          </p:cNvSpPr>
          <p:nvPr/>
        </p:nvSpPr>
        <p:spPr bwMode="auto">
          <a:xfrm>
            <a:off x="611188" y="476250"/>
            <a:ext cx="5688012" cy="7826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Домашнее задание: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dirty="0" smtClean="0">
                <a:solidFill>
                  <a:schemeClr val="bg1"/>
                </a:solidFill>
              </a:rPr>
              <a:t>Кто сегодня действительно совершил работу?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524000"/>
            <a:ext cx="8424936" cy="11128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chemeClr val="bg1"/>
                </a:solidFill>
              </a:rPr>
              <a:t>Оцените свое эмоциональное состояние на уроке</a:t>
            </a:r>
          </a:p>
        </p:txBody>
      </p:sp>
      <p:pic>
        <p:nvPicPr>
          <p:cNvPr id="20484" name="Picture 4" descr="MCj0433822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36912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051720" y="2780928"/>
            <a:ext cx="45370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FF00"/>
                </a:solidFill>
              </a:rPr>
              <a:t>ПОЛУЧИЛ УДОВОЛЬСТВИЕ ОТ УРОКА</a:t>
            </a:r>
          </a:p>
        </p:txBody>
      </p:sp>
      <p:pic>
        <p:nvPicPr>
          <p:cNvPr id="20486" name="Picture 6" descr="MCj0433824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648" y="4077072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3491880" y="4365104"/>
            <a:ext cx="34559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FF00"/>
                </a:solidFill>
              </a:rPr>
              <a:t>ПОНЯЛ, НО УСТАЛ </a:t>
            </a:r>
          </a:p>
        </p:txBody>
      </p:sp>
      <p:pic>
        <p:nvPicPr>
          <p:cNvPr id="20488" name="Picture 8" descr="MCj0433818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5417840"/>
            <a:ext cx="144016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5038725" y="5589240"/>
            <a:ext cx="41052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FF00"/>
                </a:solidFill>
              </a:rPr>
              <a:t>НЕ ПОНЯЛ МАТЕРИАЛ УРОКА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954088"/>
          </a:xfrm>
        </p:spPr>
        <p:txBody>
          <a:bodyPr/>
          <a:lstStyle/>
          <a:p>
            <a:pPr algn="ctr"/>
            <a:r>
              <a:rPr lang="ru-RU" b="1" smtClean="0">
                <a:solidFill>
                  <a:schemeClr val="bg2"/>
                </a:solidFill>
              </a:rPr>
              <a:t>Литература: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ru-RU" sz="1800" dirty="0" smtClean="0"/>
              <a:t>А.В. </a:t>
            </a:r>
            <a:r>
              <a:rPr lang="ru-RU" sz="1800" dirty="0" err="1" smtClean="0"/>
              <a:t>Перышкин</a:t>
            </a:r>
            <a:r>
              <a:rPr lang="ru-RU" sz="1800" dirty="0" smtClean="0"/>
              <a:t>. Учебник физики 7 класс. </a:t>
            </a:r>
          </a:p>
          <a:p>
            <a:pPr>
              <a:lnSpc>
                <a:spcPct val="80000"/>
              </a:lnSpc>
              <a:defRPr/>
            </a:pPr>
            <a:r>
              <a:rPr lang="ru-RU" sz="1800" dirty="0" smtClean="0"/>
              <a:t>А.В. </a:t>
            </a:r>
            <a:r>
              <a:rPr lang="ru-RU" sz="1800" dirty="0" err="1" smtClean="0"/>
              <a:t>Перышкин</a:t>
            </a:r>
            <a:r>
              <a:rPr lang="ru-RU" sz="1800" dirty="0" smtClean="0"/>
              <a:t>. Сборник задач по физике 7-9 класс.  </a:t>
            </a:r>
          </a:p>
          <a:p>
            <a:pPr>
              <a:lnSpc>
                <a:spcPct val="80000"/>
              </a:lnSpc>
              <a:defRPr/>
            </a:pPr>
            <a:r>
              <a:rPr lang="ru-RU" sz="1800" dirty="0" smtClean="0"/>
              <a:t>Марон А.Е., Е.А Марон  Дидактический материал 7 класс.</a:t>
            </a:r>
          </a:p>
          <a:p>
            <a:pPr>
              <a:lnSpc>
                <a:spcPct val="80000"/>
              </a:lnSpc>
              <a:defRPr/>
            </a:pPr>
            <a:r>
              <a:rPr lang="ru-RU" sz="1800" dirty="0" smtClean="0"/>
              <a:t>Марон А.Е., Е.А Марон  Сборник качественных задач по физике. 7-9 класс.</a:t>
            </a:r>
          </a:p>
          <a:p>
            <a:pPr>
              <a:lnSpc>
                <a:spcPct val="80000"/>
              </a:lnSpc>
              <a:defRPr/>
            </a:pPr>
            <a:r>
              <a:rPr lang="ru-RU" sz="1800" dirty="0" smtClean="0"/>
              <a:t>В.И. </a:t>
            </a:r>
            <a:r>
              <a:rPr lang="ru-RU" sz="1800" dirty="0" err="1" smtClean="0"/>
              <a:t>Лукашик</a:t>
            </a:r>
            <a:r>
              <a:rPr lang="ru-RU" sz="1800" dirty="0" smtClean="0"/>
              <a:t>  Сборник задач по физике 7-9 класс.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chemeClr val="bg2"/>
                </a:solidFill>
                <a:latin typeface="+mj-lt"/>
                <a:ea typeface="+mj-ea"/>
                <a:cs typeface="+mj-cs"/>
              </a:rPr>
              <a:t>Интернет – ресурсы: 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>
                <a:hlinkClick r:id="rId2"/>
              </a:rPr>
              <a:t>http://mymark.narod.ru/kab/ssosud.jpg</a:t>
            </a:r>
            <a:r>
              <a:rPr lang="ru-RU" sz="2000" dirty="0" smtClean="0"/>
              <a:t>;</a:t>
            </a:r>
            <a:endParaRPr lang="ru-RU" sz="2000" dirty="0" smtClean="0">
              <a:hlinkClick r:id="rId3"/>
            </a:endParaRPr>
          </a:p>
          <a:p>
            <a:pPr>
              <a:lnSpc>
                <a:spcPct val="80000"/>
              </a:lnSpc>
              <a:defRPr/>
            </a:pPr>
            <a:r>
              <a:rPr lang="ru-RU" sz="2000" dirty="0" smtClean="0">
                <a:hlinkClick r:id="rId3"/>
              </a:rPr>
              <a:t>http://sc.uriit.ru/dlrstore/47802304-57bc-4fdb-ae78-d1c481245954/7_189.swf</a:t>
            </a:r>
            <a:r>
              <a:rPr lang="ru-RU" sz="2000" dirty="0" smtClean="0"/>
              <a:t>;</a:t>
            </a:r>
            <a:endParaRPr lang="ru-RU" sz="2000" dirty="0" smtClean="0">
              <a:hlinkClick r:id="rId4"/>
            </a:endParaRPr>
          </a:p>
          <a:p>
            <a:pPr>
              <a:lnSpc>
                <a:spcPct val="80000"/>
              </a:lnSpc>
              <a:defRPr/>
            </a:pPr>
            <a:r>
              <a:rPr lang="ru-RU" sz="2000" dirty="0" smtClean="0">
                <a:hlinkClick r:id="rId4"/>
              </a:rPr>
              <a:t>http://www.spb-guide.ru/foto_8633.htm</a:t>
            </a:r>
            <a:endParaRPr lang="ru-RU" sz="2000" dirty="0" smtClean="0">
              <a:hlinkClick r:id="rId5"/>
            </a:endParaRPr>
          </a:p>
          <a:p>
            <a:pPr>
              <a:lnSpc>
                <a:spcPct val="80000"/>
              </a:lnSpc>
              <a:defRPr/>
            </a:pPr>
            <a:r>
              <a:rPr lang="ru-RU" sz="2000" dirty="0" smtClean="0">
                <a:hlinkClick r:id="rId5"/>
              </a:rPr>
              <a:t>http://www.ilovepetersburg.ru/content/petergof-petrodvorets-fontany-fotogalereya-4-mb</a:t>
            </a:r>
            <a:r>
              <a:rPr lang="ru-RU" sz="2000" dirty="0" smtClean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smtClean="0"/>
              <a:t>Используемые ресурсы ЕКЦОР: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 </a:t>
            </a:r>
            <a:r>
              <a:rPr lang="ru-RU" sz="2000" b="1" smtClean="0">
                <a:hlinkClick r:id="rId2"/>
              </a:rPr>
              <a:t>http://school-collection.edu.ru/catalog/res/85292ef2-631e-4ebf-8469-a838920777da/?</a:t>
            </a:r>
            <a:endParaRPr lang="ru-RU" sz="2000" b="1" smtClean="0"/>
          </a:p>
          <a:p>
            <a:pPr marL="457200" indent="-4572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 </a:t>
            </a:r>
            <a:r>
              <a:rPr lang="ru-RU" sz="2000" b="1" smtClean="0">
                <a:hlinkClick r:id="rId3"/>
              </a:rPr>
              <a:t>http://school-collection.edu.ru/catalog/res/59b11a0d-7bf6-482d-b767-89649b68782f/?interface=pupil&amp;class=49&amp;subject=30</a:t>
            </a:r>
            <a:endParaRPr lang="ru-RU" sz="2000" b="1" smtClean="0"/>
          </a:p>
          <a:p>
            <a:pPr marL="457200" indent="-4572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 </a:t>
            </a:r>
            <a:r>
              <a:rPr lang="ru-RU" sz="2000" b="1" smtClean="0">
                <a:hlinkClick r:id="rId4"/>
              </a:rPr>
              <a:t>http://school-collection.edu.ru/catalog/res/f1ce3215-0914-4c91-af8e-91e11f41f04b/?</a:t>
            </a:r>
            <a:r>
              <a:rPr lang="ru-RU" sz="2000" b="1" smtClean="0"/>
              <a:t> 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 </a:t>
            </a:r>
            <a:r>
              <a:rPr lang="ru-RU" sz="2000" b="1" smtClean="0">
                <a:hlinkClick r:id="rId5"/>
              </a:rPr>
              <a:t>http://school-collection.edu.ru/catalog/res/172203a3-f7bf-4670-85cd-a4c37739528a/?</a:t>
            </a:r>
            <a:endParaRPr lang="ru-RU" sz="2000" b="1" smtClean="0"/>
          </a:p>
          <a:p>
            <a:pPr marL="457200" indent="-45720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>
                <a:hlinkClick r:id="rId6"/>
              </a:rPr>
              <a:t>http://school-collection.edu.ru/catalog/res/ad6bcf58-1e60-fc0c-2b2f-ce7d1b009505/?</a:t>
            </a:r>
            <a:endParaRPr lang="ru-RU" sz="20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95536" y="188640"/>
            <a:ext cx="8424862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Times New Roman" pitchFamily="18" charset="0"/>
              </a:rPr>
              <a:t>В обыденной жизни под словом «работа» мы называем различные действия человека или устройства. Например, мы говорим:</a:t>
            </a: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916113"/>
            <a:ext cx="17907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390525" y="1528763"/>
            <a:ext cx="2165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Courier New" pitchFamily="49" charset="0"/>
              </a:rPr>
              <a:t>работает врач</a:t>
            </a: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1484313"/>
            <a:ext cx="3168650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2987675" y="4005263"/>
            <a:ext cx="2774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Courier New" pitchFamily="49" charset="0"/>
              </a:rPr>
              <a:t>работает продавец</a:t>
            </a: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6407150" y="1340768"/>
            <a:ext cx="27368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latin typeface="Courier New" pitchFamily="49" charset="0"/>
              </a:rPr>
              <a:t>работает </a:t>
            </a:r>
            <a:r>
              <a:rPr lang="ru-RU" sz="2000" b="1" dirty="0" err="1" smtClean="0">
                <a:latin typeface="Courier New" pitchFamily="49" charset="0"/>
              </a:rPr>
              <a:t>кофемашина</a:t>
            </a:r>
            <a:endParaRPr lang="ru-RU" sz="2000" b="1" dirty="0">
              <a:latin typeface="Courier New" pitchFamily="49" charset="0"/>
            </a:endParaRP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7020272" y="6150114"/>
            <a:ext cx="26997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Courier New" pitchFamily="49" charset="0"/>
              </a:rPr>
              <a:t>работает компьютер</a:t>
            </a:r>
          </a:p>
        </p:txBody>
      </p:sp>
      <p:pic>
        <p:nvPicPr>
          <p:cNvPr id="15" name="Picture 5" descr="Снимок экрана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40000" y="4365104"/>
            <a:ext cx="4818981" cy="2492896"/>
          </a:xfrm>
          <a:prstGeom prst="rect">
            <a:avLst/>
          </a:prstGeom>
          <a:noFill/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6150114"/>
            <a:ext cx="22677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Courier New" pitchFamily="49" charset="0"/>
              </a:rPr>
              <a:t>работает </a:t>
            </a:r>
            <a:r>
              <a:rPr lang="ru-RU" sz="2000" b="1" dirty="0" smtClean="0">
                <a:latin typeface="Courier New" pitchFamily="49" charset="0"/>
              </a:rPr>
              <a:t>грузчик</a:t>
            </a:r>
            <a:endParaRPr lang="ru-RU" sz="2000" b="1" dirty="0">
              <a:latin typeface="Courier New" pitchFamily="49" charset="0"/>
            </a:endParaRPr>
          </a:p>
        </p:txBody>
      </p:sp>
      <p:pic>
        <p:nvPicPr>
          <p:cNvPr id="131074" name="Picture 2" descr="http://im5-tub-ru.yandex.net/i?id=240809144-07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2060848"/>
            <a:ext cx="1872208" cy="2420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4108" grpId="0"/>
      <p:bldP spid="4109" grpId="0"/>
      <p:bldP spid="4110" grpId="0"/>
      <p:bldP spid="4111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2555776" y="0"/>
            <a:ext cx="4032448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b="1" i="1" dirty="0"/>
              <a:t>Работа</a:t>
            </a:r>
          </a:p>
        </p:txBody>
      </p:sp>
      <p:sp>
        <p:nvSpPr>
          <p:cNvPr id="5124" name="Line 5"/>
          <p:cNvSpPr>
            <a:spLocks noChangeShapeType="1"/>
          </p:cNvSpPr>
          <p:nvPr/>
        </p:nvSpPr>
        <p:spPr bwMode="auto">
          <a:xfrm flipH="1">
            <a:off x="2267744" y="2492375"/>
            <a:ext cx="1656556" cy="57658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5" name="Line 6"/>
          <p:cNvSpPr>
            <a:spLocks noChangeShapeType="1"/>
          </p:cNvSpPr>
          <p:nvPr/>
        </p:nvSpPr>
        <p:spPr bwMode="auto">
          <a:xfrm flipH="1">
            <a:off x="4427538" y="2565400"/>
            <a:ext cx="0" cy="2303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6" name="Line 7"/>
          <p:cNvSpPr>
            <a:spLocks noChangeShapeType="1"/>
          </p:cNvSpPr>
          <p:nvPr/>
        </p:nvSpPr>
        <p:spPr bwMode="auto">
          <a:xfrm>
            <a:off x="4859338" y="2492375"/>
            <a:ext cx="1656878" cy="57658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7" name="Text Box 8"/>
          <p:cNvSpPr txBox="1">
            <a:spLocks noChangeArrowheads="1"/>
          </p:cNvSpPr>
          <p:nvPr/>
        </p:nvSpPr>
        <p:spPr bwMode="auto">
          <a:xfrm>
            <a:off x="0" y="3068960"/>
            <a:ext cx="2448198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УМСТВЕННАЯ</a:t>
            </a:r>
          </a:p>
        </p:txBody>
      </p:sp>
      <p:sp>
        <p:nvSpPr>
          <p:cNvPr id="5128" name="Text Box 9"/>
          <p:cNvSpPr txBox="1">
            <a:spLocks noChangeArrowheads="1"/>
          </p:cNvSpPr>
          <p:nvPr/>
        </p:nvSpPr>
        <p:spPr bwMode="auto">
          <a:xfrm>
            <a:off x="2987824" y="4941888"/>
            <a:ext cx="35283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МЕХАНИЧЕСКАЯ</a:t>
            </a:r>
          </a:p>
        </p:txBody>
      </p:sp>
      <p:sp>
        <p:nvSpPr>
          <p:cNvPr id="5129" name="Text Box 10"/>
          <p:cNvSpPr txBox="1">
            <a:spLocks noChangeArrowheads="1"/>
          </p:cNvSpPr>
          <p:nvPr/>
        </p:nvSpPr>
        <p:spPr bwMode="auto">
          <a:xfrm>
            <a:off x="3131840" y="4941168"/>
            <a:ext cx="2519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130" name="Text Box 11"/>
          <p:cNvSpPr txBox="1">
            <a:spLocks noChangeArrowheads="1"/>
          </p:cNvSpPr>
          <p:nvPr/>
        </p:nvSpPr>
        <p:spPr bwMode="auto">
          <a:xfrm>
            <a:off x="6372200" y="3284984"/>
            <a:ext cx="2160588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ФИЗИЧЕСКАЯ</a:t>
            </a:r>
          </a:p>
        </p:txBody>
      </p:sp>
      <p:pic>
        <p:nvPicPr>
          <p:cNvPr id="5134" name="Picture 15" descr="MCj0198516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2480" y="-735013"/>
            <a:ext cx="2079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0" y="-1971600"/>
            <a:ext cx="8229600" cy="1143000"/>
          </a:xfrm>
        </p:spPr>
        <p:txBody>
          <a:bodyPr/>
          <a:lstStyle/>
          <a:p>
            <a:endParaRPr lang="ru-RU" sz="6000" dirty="0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251520" y="5903893"/>
            <a:ext cx="8568630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</a:rPr>
              <a:t>Физика изучает </a:t>
            </a:r>
            <a:r>
              <a:rPr lang="ru-RU" sz="2800" b="1" dirty="0">
                <a:latin typeface="Times New Roman" pitchFamily="18" charset="0"/>
              </a:rPr>
              <a:t>физическую величину, которая называется «механической работой»</a:t>
            </a:r>
          </a:p>
        </p:txBody>
      </p:sp>
      <p:pic>
        <p:nvPicPr>
          <p:cNvPr id="19" name="Рисунок 18" descr="avosjka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732514"/>
            <a:ext cx="1512168" cy="2105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K:\CD_CLIPART1 (H)\Карикатуры\Професии\CW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90872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0" name="Picture 2" descr="http://im7-tub-ru.yandex.net/i?id=519630302-64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412776"/>
            <a:ext cx="2114550" cy="1428750"/>
          </a:xfrm>
          <a:prstGeom prst="rect">
            <a:avLst/>
          </a:prstGeom>
          <a:noFill/>
        </p:spPr>
      </p:pic>
      <p:pic>
        <p:nvPicPr>
          <p:cNvPr id="130052" name="Picture 4" descr="http://im1-tub-ru.yandex.net/i?id=161083093-55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3501008"/>
            <a:ext cx="2664296" cy="22707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  <p:bldP spid="5128" grpId="0"/>
      <p:bldP spid="5130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412776"/>
            <a:ext cx="7772400" cy="1470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Механическая работа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5656" y="3662558"/>
            <a:ext cx="6335311" cy="3195442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332656"/>
            <a:ext cx="27243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Тема  урока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050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8800" smtClean="0"/>
              <a:t>Задачи урока</a:t>
            </a:r>
          </a:p>
        </p:txBody>
      </p:sp>
      <p:sp>
        <p:nvSpPr>
          <p:cNvPr id="35843" name="Rectangle 2051"/>
          <p:cNvSpPr>
            <a:spLocks noGrp="1" noChangeArrowheads="1"/>
          </p:cNvSpPr>
          <p:nvPr>
            <p:ph type="body" idx="1"/>
          </p:nvPr>
        </p:nvSpPr>
        <p:spPr>
          <a:xfrm>
            <a:off x="304800" y="2438400"/>
            <a:ext cx="60198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dirty="0" smtClean="0"/>
              <a:t>Выяснение условий совершения работы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Знакомство с физической величиной работа.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Ознакомление с формулой расчёта работы.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Решение задач по данной теме.</a:t>
            </a:r>
          </a:p>
        </p:txBody>
      </p:sp>
      <p:pic>
        <p:nvPicPr>
          <p:cNvPr id="6148" name="Picture 2053" descr="cart11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7438" y="3352800"/>
            <a:ext cx="250031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utoUpdateAnimBg="0"/>
      <p:bldP spid="35843" grpId="0" build="p" bldLvl="2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9" name="Picture 13" descr="man-sweepin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682891"/>
            <a:ext cx="3528392" cy="3175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Picture 4" descr="http://www.justmedia.ru/upload/news/50cefd6e95d87663623407_600_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04664" y="260648"/>
            <a:ext cx="5112568" cy="3408379"/>
          </a:xfrm>
          <a:prstGeom prst="rect">
            <a:avLst/>
          </a:prstGeom>
          <a:noFill/>
        </p:spPr>
      </p:pic>
      <p:pic>
        <p:nvPicPr>
          <p:cNvPr id="61446" name="Picture 6" descr="http://na-programka.ru/Sayt/d6e923089b8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76672"/>
            <a:ext cx="3161928" cy="316192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 bwMode="auto">
          <a:xfrm>
            <a:off x="-468560" y="0"/>
            <a:ext cx="1584176" cy="4149080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1909</TotalTime>
  <Words>1310</Words>
  <Application>Microsoft Office PowerPoint</Application>
  <PresentationFormat>Экран (4:3)</PresentationFormat>
  <Paragraphs>249</Paragraphs>
  <Slides>46</Slides>
  <Notes>1</Notes>
  <HiddenSlides>4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46</vt:i4>
      </vt:variant>
    </vt:vector>
  </HeadingPairs>
  <TitlesOfParts>
    <vt:vector size="50" baseType="lpstr">
      <vt:lpstr>Пастель</vt:lpstr>
      <vt:lpstr>Оформление по умолчанию</vt:lpstr>
      <vt:lpstr>Image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Механическая работа</vt:lpstr>
      <vt:lpstr>Задачи урока</vt:lpstr>
      <vt:lpstr>Презентация PowerPoint</vt:lpstr>
      <vt:lpstr>Презентация PowerPoint</vt:lpstr>
      <vt:lpstr>Условия для выполнения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можно трудиться, не совершая работы?</vt:lpstr>
      <vt:lpstr> Для совершения работы необходимо три условия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Совершилась ли работа?</vt:lpstr>
      <vt:lpstr>Презентация PowerPoint</vt:lpstr>
      <vt:lpstr>Придумай условие  задачи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Кто сегодня действительно совершил работу?</vt:lpstr>
      <vt:lpstr>Литература:</vt:lpstr>
      <vt:lpstr>Используемые ресурсы ЕКЦОР: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ирина и костик</dc:creator>
  <cp:lastModifiedBy>Dasha</cp:lastModifiedBy>
  <cp:revision>120</cp:revision>
  <dcterms:created xsi:type="dcterms:W3CDTF">1601-01-01T00:00:00Z</dcterms:created>
  <dcterms:modified xsi:type="dcterms:W3CDTF">2015-05-03T17:19:36Z</dcterms:modified>
</cp:coreProperties>
</file>